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0" r:id="rId3"/>
    <p:sldId id="261" r:id="rId4"/>
    <p:sldId id="271" r:id="rId5"/>
    <p:sldId id="299" r:id="rId6"/>
    <p:sldId id="267" r:id="rId7"/>
    <p:sldId id="300" r:id="rId8"/>
    <p:sldId id="288" r:id="rId9"/>
    <p:sldId id="264" r:id="rId10"/>
    <p:sldId id="289" r:id="rId11"/>
    <p:sldId id="290" r:id="rId12"/>
    <p:sldId id="292" r:id="rId13"/>
    <p:sldId id="293" r:id="rId14"/>
    <p:sldId id="294" r:id="rId15"/>
    <p:sldId id="295" r:id="rId16"/>
    <p:sldId id="296" r:id="rId17"/>
    <p:sldId id="297" r:id="rId18"/>
    <p:sldId id="298" r:id="rId19"/>
    <p:sldId id="263" r:id="rId20"/>
    <p:sldId id="278" r:id="rId21"/>
    <p:sldId id="277" r:id="rId22"/>
  </p:sldIdLst>
  <p:sldSz cx="18288000" cy="10287000"/>
  <p:notesSz cx="6858000" cy="9144000"/>
  <p:embeddedFontLst>
    <p:embeddedFont>
      <p:font typeface="Aharoni" panose="02010803020104030203" pitchFamily="2" charset="-79"/>
      <p:bold r:id="rId23"/>
    </p:embeddedFont>
    <p:embeddedFont>
      <p:font typeface="Berlin Sans FB" panose="020E0602020502020306" pitchFamily="34" charset="0"/>
      <p:regular r:id="rId24"/>
      <p:bold r:id="rId25"/>
    </p:embeddedFont>
    <p:embeddedFont>
      <p:font typeface="Cambria" panose="02040503050406030204" pitchFamily="18" charset="0"/>
      <p:regular r:id="rId26"/>
      <p:bold r:id="rId27"/>
      <p:italic r:id="rId28"/>
      <p:boldItalic r:id="rId29"/>
    </p:embeddedFont>
    <p:embeddedFont>
      <p:font typeface="Gill Sans MT" panose="020B0502020104020203" pitchFamily="34" charset="0"/>
      <p:regular r:id="rId30"/>
      <p:bold r:id="rId31"/>
      <p:italic r:id="rId32"/>
      <p:boldItalic r:id="rId33"/>
    </p:embeddedFont>
    <p:embeddedFont>
      <p:font typeface="Harlow Solid Italic" panose="04030604020F02020D02" pitchFamily="82" charset="0"/>
      <p:italic r:id="rId34"/>
    </p:embeddedFont>
    <p:embeddedFont>
      <p:font typeface="Kollektif" panose="020B0604020202020204" charset="0"/>
      <p:regular r:id="rId35"/>
    </p:embeddedFont>
    <p:embeddedFont>
      <p:font typeface="Lilita One"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96C97C-52C8-481C-A254-AD077561F320}" v="8" dt="2024-11-20T15:16:47.029"/>
  </p1510:revLst>
</p1510:revInfo>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3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2.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Dhawas" userId="2ee22140d38b093b" providerId="LiveId" clId="{BF96C97C-52C8-481C-A254-AD077561F320}"/>
    <pc:docChg chg="undo custSel addSld delSld modSld sldOrd">
      <pc:chgData name="Bhushan Dhawas" userId="2ee22140d38b093b" providerId="LiveId" clId="{BF96C97C-52C8-481C-A254-AD077561F320}" dt="2024-11-20T15:17:01.577" v="136" actId="1076"/>
      <pc:docMkLst>
        <pc:docMk/>
      </pc:docMkLst>
      <pc:sldChg chg="modSp mod">
        <pc:chgData name="Bhushan Dhawas" userId="2ee22140d38b093b" providerId="LiveId" clId="{BF96C97C-52C8-481C-A254-AD077561F320}" dt="2024-11-20T15:14:09.865" v="114" actId="1076"/>
        <pc:sldMkLst>
          <pc:docMk/>
          <pc:sldMk cId="0" sldId="260"/>
        </pc:sldMkLst>
        <pc:spChg chg="mod">
          <ac:chgData name="Bhushan Dhawas" userId="2ee22140d38b093b" providerId="LiveId" clId="{BF96C97C-52C8-481C-A254-AD077561F320}" dt="2024-11-20T15:14:09.865" v="114" actId="1076"/>
          <ac:spMkLst>
            <pc:docMk/>
            <pc:sldMk cId="0" sldId="260"/>
            <ac:spMk id="3" creationId="{00000000-0000-0000-0000-000000000000}"/>
          </ac:spMkLst>
        </pc:spChg>
        <pc:spChg chg="mod">
          <ac:chgData name="Bhushan Dhawas" userId="2ee22140d38b093b" providerId="LiveId" clId="{BF96C97C-52C8-481C-A254-AD077561F320}" dt="2024-11-20T15:13:53.810" v="112" actId="255"/>
          <ac:spMkLst>
            <pc:docMk/>
            <pc:sldMk cId="0" sldId="260"/>
            <ac:spMk id="4" creationId="{00000000-0000-0000-0000-000000000000}"/>
          </ac:spMkLst>
        </pc:spChg>
      </pc:sldChg>
      <pc:sldChg chg="addSp delSp modSp mod">
        <pc:chgData name="Bhushan Dhawas" userId="2ee22140d38b093b" providerId="LiveId" clId="{BF96C97C-52C8-481C-A254-AD077561F320}" dt="2024-11-20T15:09:05.607" v="41" actId="478"/>
        <pc:sldMkLst>
          <pc:docMk/>
          <pc:sldMk cId="0" sldId="267"/>
        </pc:sldMkLst>
        <pc:spChg chg="del mod">
          <ac:chgData name="Bhushan Dhawas" userId="2ee22140d38b093b" providerId="LiveId" clId="{BF96C97C-52C8-481C-A254-AD077561F320}" dt="2024-11-20T15:09:05.607" v="41" actId="478"/>
          <ac:spMkLst>
            <pc:docMk/>
            <pc:sldMk cId="0" sldId="267"/>
            <ac:spMk id="3" creationId="{00000000-0000-0000-0000-000000000000}"/>
          </ac:spMkLst>
        </pc:spChg>
        <pc:spChg chg="add mod">
          <ac:chgData name="Bhushan Dhawas" userId="2ee22140d38b093b" providerId="LiveId" clId="{BF96C97C-52C8-481C-A254-AD077561F320}" dt="2024-11-20T15:08:59.048" v="40" actId="1076"/>
          <ac:spMkLst>
            <pc:docMk/>
            <pc:sldMk cId="0" sldId="267"/>
            <ac:spMk id="8" creationId="{E9BA9D63-7C4E-EFF1-615B-335EE2ED71F1}"/>
          </ac:spMkLst>
        </pc:spChg>
        <pc:spChg chg="mod">
          <ac:chgData name="Bhushan Dhawas" userId="2ee22140d38b093b" providerId="LiveId" clId="{BF96C97C-52C8-481C-A254-AD077561F320}" dt="2024-11-20T15:08:20.114" v="35" actId="1076"/>
          <ac:spMkLst>
            <pc:docMk/>
            <pc:sldMk cId="0" sldId="267"/>
            <ac:spMk id="22" creationId="{00000000-0000-0000-0000-000000000000}"/>
          </ac:spMkLst>
        </pc:spChg>
      </pc:sldChg>
      <pc:sldChg chg="delSp modSp del mod">
        <pc:chgData name="Bhushan Dhawas" userId="2ee22140d38b093b" providerId="LiveId" clId="{BF96C97C-52C8-481C-A254-AD077561F320}" dt="2024-11-20T15:11:25.854" v="67" actId="2696"/>
        <pc:sldMkLst>
          <pc:docMk/>
          <pc:sldMk cId="0" sldId="274"/>
        </pc:sldMkLst>
        <pc:spChg chg="del mod">
          <ac:chgData name="Bhushan Dhawas" userId="2ee22140d38b093b" providerId="LiveId" clId="{BF96C97C-52C8-481C-A254-AD077561F320}" dt="2024-11-20T15:08:11.063" v="33"/>
          <ac:spMkLst>
            <pc:docMk/>
            <pc:sldMk cId="0" sldId="274"/>
            <ac:spMk id="17" creationId="{99917C0A-49FE-0170-81FF-E92D7EBB79A3}"/>
          </ac:spMkLst>
        </pc:spChg>
      </pc:sldChg>
      <pc:sldChg chg="addSp delSp modSp add mod ord">
        <pc:chgData name="Bhushan Dhawas" userId="2ee22140d38b093b" providerId="LiveId" clId="{BF96C97C-52C8-481C-A254-AD077561F320}" dt="2024-11-20T15:17:01.577" v="136" actId="1076"/>
        <pc:sldMkLst>
          <pc:docMk/>
          <pc:sldMk cId="485302415" sldId="299"/>
        </pc:sldMkLst>
        <pc:spChg chg="del mod">
          <ac:chgData name="Bhushan Dhawas" userId="2ee22140d38b093b" providerId="LiveId" clId="{BF96C97C-52C8-481C-A254-AD077561F320}" dt="2024-11-20T15:11:56.320" v="71" actId="478"/>
          <ac:spMkLst>
            <pc:docMk/>
            <pc:sldMk cId="485302415" sldId="299"/>
            <ac:spMk id="2" creationId="{C510B22D-EDF1-6AC7-3AB8-A5958D218230}"/>
          </ac:spMkLst>
        </pc:spChg>
        <pc:spChg chg="del mod">
          <ac:chgData name="Bhushan Dhawas" userId="2ee22140d38b093b" providerId="LiveId" clId="{BF96C97C-52C8-481C-A254-AD077561F320}" dt="2024-11-20T15:11:54.330" v="69" actId="478"/>
          <ac:spMkLst>
            <pc:docMk/>
            <pc:sldMk cId="485302415" sldId="299"/>
            <ac:spMk id="3" creationId="{709C2BDF-6EF5-E179-BC53-B91CE0E03917}"/>
          </ac:spMkLst>
        </pc:spChg>
        <pc:spChg chg="mod">
          <ac:chgData name="Bhushan Dhawas" userId="2ee22140d38b093b" providerId="LiveId" clId="{BF96C97C-52C8-481C-A254-AD077561F320}" dt="2024-11-20T15:09:30.297" v="47" actId="1076"/>
          <ac:spMkLst>
            <pc:docMk/>
            <pc:sldMk cId="485302415" sldId="299"/>
            <ac:spMk id="5" creationId="{EC043EE5-24C2-EE93-2800-98297AD0FA76}"/>
          </ac:spMkLst>
        </pc:spChg>
        <pc:spChg chg="del mod">
          <ac:chgData name="Bhushan Dhawas" userId="2ee22140d38b093b" providerId="LiveId" clId="{BF96C97C-52C8-481C-A254-AD077561F320}" dt="2024-11-20T15:09:38.900" v="50" actId="21"/>
          <ac:spMkLst>
            <pc:docMk/>
            <pc:sldMk cId="485302415" sldId="299"/>
            <ac:spMk id="7" creationId="{CD964B1F-6B65-C110-DEBD-4479A81C796D}"/>
          </ac:spMkLst>
        </pc:spChg>
        <pc:spChg chg="add del mod">
          <ac:chgData name="Bhushan Dhawas" userId="2ee22140d38b093b" providerId="LiveId" clId="{BF96C97C-52C8-481C-A254-AD077561F320}" dt="2024-11-20T15:11:13.316" v="66" actId="21"/>
          <ac:spMkLst>
            <pc:docMk/>
            <pc:sldMk cId="485302415" sldId="299"/>
            <ac:spMk id="9" creationId="{CD964B1F-6B65-C110-DEBD-4479A81C796D}"/>
          </ac:spMkLst>
        </pc:spChg>
        <pc:spChg chg="add del mod">
          <ac:chgData name="Bhushan Dhawas" userId="2ee22140d38b093b" providerId="LiveId" clId="{BF96C97C-52C8-481C-A254-AD077561F320}" dt="2024-11-20T15:14:49.524" v="116" actId="478"/>
          <ac:spMkLst>
            <pc:docMk/>
            <pc:sldMk cId="485302415" sldId="299"/>
            <ac:spMk id="10" creationId="{EB4D869F-B8FC-341D-3ECD-AA701C1AE092}"/>
          </ac:spMkLst>
        </pc:spChg>
        <pc:spChg chg="add del mod">
          <ac:chgData name="Bhushan Dhawas" userId="2ee22140d38b093b" providerId="LiveId" clId="{BF96C97C-52C8-481C-A254-AD077561F320}" dt="2024-11-20T15:15:52.320" v="124" actId="478"/>
          <ac:spMkLst>
            <pc:docMk/>
            <pc:sldMk cId="485302415" sldId="299"/>
            <ac:spMk id="11" creationId="{12D391F9-8A69-9C9F-2BE4-66CCE6106F70}"/>
          </ac:spMkLst>
        </pc:spChg>
        <pc:spChg chg="add del mod">
          <ac:chgData name="Bhushan Dhawas" userId="2ee22140d38b093b" providerId="LiveId" clId="{BF96C97C-52C8-481C-A254-AD077561F320}" dt="2024-11-20T15:15:53.698" v="125" actId="478"/>
          <ac:spMkLst>
            <pc:docMk/>
            <pc:sldMk cId="485302415" sldId="299"/>
            <ac:spMk id="12" creationId="{68A3F407-90E5-22F5-57BC-0DD211E21AD5}"/>
          </ac:spMkLst>
        </pc:spChg>
        <pc:spChg chg="add mod">
          <ac:chgData name="Bhushan Dhawas" userId="2ee22140d38b093b" providerId="LiveId" clId="{BF96C97C-52C8-481C-A254-AD077561F320}" dt="2024-11-20T15:17:01.577" v="136" actId="1076"/>
          <ac:spMkLst>
            <pc:docMk/>
            <pc:sldMk cId="485302415" sldId="299"/>
            <ac:spMk id="13" creationId="{539CBBCB-4EF0-A3C1-9E99-459202925D48}"/>
          </ac:spMkLst>
        </pc:spChg>
        <pc:spChg chg="add mod">
          <ac:chgData name="Bhushan Dhawas" userId="2ee22140d38b093b" providerId="LiveId" clId="{BF96C97C-52C8-481C-A254-AD077561F320}" dt="2024-11-20T15:16:59.864" v="135" actId="1076"/>
          <ac:spMkLst>
            <pc:docMk/>
            <pc:sldMk cId="485302415" sldId="299"/>
            <ac:spMk id="14" creationId="{7B9E1D58-98CF-5E73-E50D-1972A0F6686E}"/>
          </ac:spMkLst>
        </pc:spChg>
        <pc:spChg chg="del">
          <ac:chgData name="Bhushan Dhawas" userId="2ee22140d38b093b" providerId="LiveId" clId="{BF96C97C-52C8-481C-A254-AD077561F320}" dt="2024-11-20T15:07:20.247" v="24" actId="478"/>
          <ac:spMkLst>
            <pc:docMk/>
            <pc:sldMk cId="485302415" sldId="299"/>
            <ac:spMk id="22" creationId="{045E1D72-FCA2-80B9-CE6A-C1731CAECFDF}"/>
          </ac:spMkLst>
        </pc:spChg>
        <pc:spChg chg="mod">
          <ac:chgData name="Bhushan Dhawas" userId="2ee22140d38b093b" providerId="LiveId" clId="{BF96C97C-52C8-481C-A254-AD077561F320}" dt="2024-11-20T15:09:18.009" v="42" actId="1076"/>
          <ac:spMkLst>
            <pc:docMk/>
            <pc:sldMk cId="485302415" sldId="299"/>
            <ac:spMk id="23" creationId="{24DDCA1A-769E-7141-ACB3-519CBB9B1101}"/>
          </ac:spMkLst>
        </pc:spChg>
        <pc:grpChg chg="mod">
          <ac:chgData name="Bhushan Dhawas" userId="2ee22140d38b093b" providerId="LiveId" clId="{BF96C97C-52C8-481C-A254-AD077561F320}" dt="2024-11-20T15:09:45.882" v="51" actId="1076"/>
          <ac:grpSpMkLst>
            <pc:docMk/>
            <pc:sldMk cId="485302415" sldId="299"/>
            <ac:grpSpMk id="4" creationId="{7BF73FC1-0BFC-9CFF-3756-AD43CAB688AE}"/>
          </ac:grpSpMkLst>
        </pc:grpChg>
        <pc:picChg chg="add mod">
          <ac:chgData name="Bhushan Dhawas" userId="2ee22140d38b093b" providerId="LiveId" clId="{BF96C97C-52C8-481C-A254-AD077561F320}" dt="2024-11-20T15:13:13.688" v="96" actId="14100"/>
          <ac:picMkLst>
            <pc:docMk/>
            <pc:sldMk cId="485302415" sldId="299"/>
            <ac:picMk id="8" creationId="{FB927BB4-683C-145C-8476-680C83B2D9F6}"/>
          </ac:picMkLst>
        </pc:picChg>
      </pc:sldChg>
      <pc:sldChg chg="add">
        <pc:chgData name="Bhushan Dhawas" userId="2ee22140d38b093b" providerId="LiveId" clId="{BF96C97C-52C8-481C-A254-AD077561F320}" dt="2024-11-20T15:08:02.020" v="30" actId="2890"/>
        <pc:sldMkLst>
          <pc:docMk/>
          <pc:sldMk cId="282274665" sldId="30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2ee22140d38b093b/Desktop/Meta%20excel%20fil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2ee22140d38b093b/Desktop/Meta%20excel%20fil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2ee22140d38b093b/Desktop/Meta%20excel%20fil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2ee22140d38b093b/Desktop/Meta%20excel%20fil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2ee22140d38b093b/Desktop/Meta%20excel%20file.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 Meta excel file 1616.xlsx]Meta graphs !PivotTable15</c:name>
    <c:fmtId val="17"/>
  </c:pivotSource>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baseline="0"/>
              <a:t>ENGAGEMENT LEVEL </a:t>
            </a:r>
            <a:endParaRPr lang="en-US" sz="2000" b="1"/>
          </a:p>
        </c:rich>
      </c:tx>
      <c:layout>
        <c:manualLayout>
          <c:xMode val="edge"/>
          <c:yMode val="edge"/>
          <c:x val="0.15174692105794468"/>
          <c:y val="2.5866398917755495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s>
    <c:plotArea>
      <c:layout/>
      <c:pieChart>
        <c:varyColors val="1"/>
        <c:ser>
          <c:idx val="0"/>
          <c:order val="0"/>
          <c:tx>
            <c:strRef>
              <c:f>'Meta graphs '!$AB$43</c:f>
              <c:strCache>
                <c:ptCount val="1"/>
                <c:pt idx="0">
                  <c:v>Total</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B8F-404C-A9D6-8B4154F225A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B8F-404C-A9D6-8B4154F225A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B8F-404C-A9D6-8B4154F225A5}"/>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0">
                <a:spAutoFit/>
              </a:bodyPr>
              <a:lstStyle/>
              <a:p>
                <a:pPr algn="ctr">
                  <a:defRPr lang="en-US" sz="1200" b="1" i="0" u="none" strike="noStrike" kern="1200" baseline="0">
                    <a:solidFill>
                      <a:schemeClr val="tx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'Meta graphs '!$AA$44:$AA$46</c:f>
              <c:strCache>
                <c:ptCount val="3"/>
                <c:pt idx="0">
                  <c:v>Ative Users</c:v>
                </c:pt>
                <c:pt idx="1">
                  <c:v>Inactive Users</c:v>
                </c:pt>
                <c:pt idx="2">
                  <c:v>Moderately Active Users</c:v>
                </c:pt>
              </c:strCache>
            </c:strRef>
          </c:cat>
          <c:val>
            <c:numRef>
              <c:f>'Meta graphs '!$AB$44:$AB$46</c:f>
              <c:numCache>
                <c:formatCode>General</c:formatCode>
                <c:ptCount val="3"/>
                <c:pt idx="0">
                  <c:v>30</c:v>
                </c:pt>
                <c:pt idx="1">
                  <c:v>36</c:v>
                </c:pt>
                <c:pt idx="2">
                  <c:v>34</c:v>
                </c:pt>
              </c:numCache>
            </c:numRef>
          </c:val>
          <c:extLst>
            <c:ext xmlns:c16="http://schemas.microsoft.com/office/drawing/2014/chart" uri="{C3380CC4-5D6E-409C-BE32-E72D297353CC}">
              <c16:uniqueId val="{00000006-9B8F-404C-A9D6-8B4154F225A5}"/>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 Meta excel file 1616.xlsx]Meta graphs !PivotTable5</c:name>
    <c:fmtId val="23"/>
  </c:pivotSource>
  <c:chart>
    <c:title>
      <c:tx>
        <c:rich>
          <a:bodyPr rot="0" spcFirstLastPara="1" vertOverflow="ellipsis" vert="horz" wrap="square" anchor="ctr" anchorCtr="1"/>
          <a:lstStyle/>
          <a:p>
            <a:pPr>
              <a:defRPr lang="en-IN" sz="1800" b="1" i="0" u="none" strike="noStrike" kern="1200" spc="0" baseline="0">
                <a:solidFill>
                  <a:sysClr val="windowText" lastClr="000000">
                    <a:lumMod val="65000"/>
                    <a:lumOff val="35000"/>
                  </a:sysClr>
                </a:solidFill>
                <a:latin typeface="+mn-lt"/>
                <a:ea typeface="+mn-ea"/>
                <a:cs typeface="+mn-cs"/>
              </a:defRPr>
            </a:pPr>
            <a:r>
              <a:rPr lang="en-IN" sz="1800" b="1" i="0" u="none" strike="noStrike" kern="1200" spc="0" baseline="0">
                <a:solidFill>
                  <a:sysClr val="windowText" lastClr="000000">
                    <a:lumMod val="65000"/>
                    <a:lumOff val="35000"/>
                  </a:sysClr>
                </a:solidFill>
                <a:latin typeface="+mn-lt"/>
                <a:ea typeface="+mn-ea"/>
                <a:cs typeface="+mn-cs"/>
              </a:rPr>
              <a:t>USER CLASSIFICATION</a:t>
            </a:r>
          </a:p>
        </c:rich>
      </c:tx>
      <c:layout>
        <c:manualLayout>
          <c:xMode val="edge"/>
          <c:yMode val="edge"/>
          <c:x val="0.21909179621778052"/>
          <c:y val="2.0833333333333332E-2"/>
        </c:manualLayout>
      </c:layout>
      <c:overlay val="0"/>
      <c:spPr>
        <a:noFill/>
        <a:ln>
          <a:noFill/>
        </a:ln>
        <a:effectLst/>
      </c:spPr>
      <c:txPr>
        <a:bodyPr rot="0" spcFirstLastPara="1" vertOverflow="ellipsis" vert="horz" wrap="square" anchor="ctr" anchorCtr="1"/>
        <a:lstStyle/>
        <a:p>
          <a:pPr>
            <a:defRPr lang="en-IN" sz="1800" b="1" i="0" u="none" strike="noStrike" kern="1200" spc="0" baseline="0">
              <a:solidFill>
                <a:sysClr val="windowText" lastClr="000000">
                  <a:lumMod val="65000"/>
                  <a:lumOff val="35000"/>
                </a:sys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pivotFmt>
      <c:pivotFmt>
        <c:idx val="3"/>
      </c:pivotFmt>
      <c:pivotFmt>
        <c:idx val="4"/>
        <c:spPr>
          <a:solidFill>
            <a:schemeClr val="accent1"/>
          </a:solidFill>
          <a:ln w="19050">
            <a:solidFill>
              <a:schemeClr val="lt1"/>
            </a:solidFill>
          </a:ln>
          <a:effectLst/>
        </c:spPr>
        <c:marker>
          <c:symbol val="circle"/>
          <c:size val="5"/>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1"/>
          <c:showSerName val="0"/>
          <c:showPercent val="1"/>
          <c:showBubbleSize val="0"/>
          <c:extLst>
            <c:ext xmlns:c15="http://schemas.microsoft.com/office/drawing/2012/chart" uri="{CE6537A1-D6FC-4f65-9D91-7224C49458BB}"/>
          </c:extLst>
        </c:dLbl>
      </c:pivotFmt>
      <c:pivotFmt>
        <c:idx val="5"/>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lang="en-US" sz="1200" b="1" i="0" u="none" strike="noStrike" kern="1200" baseline="0">
                  <a:solidFill>
                    <a:sysClr val="windowText" lastClr="000000">
                      <a:lumMod val="75000"/>
                      <a:lumOff val="25000"/>
                    </a:sys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6"/>
        <c:spPr>
          <a:solidFill>
            <a:schemeClr val="accent2"/>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14B655A5-FC90-4D6B-9282-7584AB074CFB}" type="CATEGORYNAME">
                  <a:rPr lang="en-US" sz="1200" b="1"/>
                  <a:pPr>
                    <a:defRPr sz="900" b="0" i="0" u="none" strike="noStrike" kern="1200" baseline="0">
                      <a:solidFill>
                        <a:schemeClr val="tx1">
                          <a:lumMod val="75000"/>
                          <a:lumOff val="25000"/>
                        </a:schemeClr>
                      </a:solidFill>
                      <a:latin typeface="+mn-lt"/>
                      <a:ea typeface="+mn-ea"/>
                      <a:cs typeface="+mn-cs"/>
                    </a:defRPr>
                  </a:pPr>
                  <a:t>[CATEGORY NAME]</a:t>
                </a:fld>
                <a:r>
                  <a:rPr lang="en-US" sz="1200" b="1" baseline="0"/>
                  <a:t>
</a:t>
                </a:r>
                <a:fld id="{DEE2ED29-A020-4DE3-9205-C0C729EA7B8C}" type="PERCENTAGE">
                  <a:rPr lang="en-US" sz="1200" b="1" baseline="0"/>
                  <a:pPr>
                    <a:defRPr sz="900" b="0" i="0" u="none" strike="noStrike" kern="1200" baseline="0">
                      <a:solidFill>
                        <a:schemeClr val="tx1">
                          <a:lumMod val="75000"/>
                          <a:lumOff val="25000"/>
                        </a:schemeClr>
                      </a:solidFill>
                      <a:latin typeface="+mn-lt"/>
                      <a:ea typeface="+mn-ea"/>
                      <a:cs typeface="+mn-cs"/>
                    </a:defRPr>
                  </a:pPr>
                  <a:t>[PERCENTAGE]</a:t>
                </a:fld>
                <a:endParaRPr lang="en-US" sz="1200" b="1" baseline="0"/>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1"/>
          <c:showSerName val="0"/>
          <c:showPercent val="1"/>
          <c:showBubbleSize val="0"/>
          <c:extLst>
            <c:ext xmlns:c15="http://schemas.microsoft.com/office/drawing/2012/chart" uri="{CE6537A1-D6FC-4f65-9D91-7224C49458BB}"/>
          </c:extLst>
        </c:dLbl>
      </c:pivotFmt>
      <c:pivotFmt>
        <c:idx val="8"/>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lang="en-US" sz="1200" b="1" i="0" u="none" strike="noStrike" kern="1200" baseline="0">
                  <a:solidFill>
                    <a:sysClr val="windowText" lastClr="000000">
                      <a:lumMod val="75000"/>
                      <a:lumOff val="25000"/>
                    </a:sysClr>
                  </a:solidFill>
                  <a:latin typeface="+mn-lt"/>
                  <a:ea typeface="+mn-ea"/>
                  <a:cs typeface="+mn-cs"/>
                </a:defRPr>
              </a:pPr>
              <a:endParaRPr lang="en-US"/>
            </a:p>
          </c:txPr>
          <c:dLblPos val="ctr"/>
          <c:showLegendKey val="0"/>
          <c:showVal val="0"/>
          <c:showCatName val="1"/>
          <c:showSerName val="0"/>
          <c:showPercent val="1"/>
          <c:showBubbleSize val="0"/>
          <c:extLst>
            <c:ext xmlns:c15="http://schemas.microsoft.com/office/drawing/2012/chart" uri="{CE6537A1-D6FC-4f65-9D91-7224C49458BB}"/>
          </c:extLst>
        </c:dLbl>
      </c:pivotFmt>
      <c:pivotFmt>
        <c:idx val="9"/>
        <c:spPr>
          <a:solidFill>
            <a:schemeClr val="accent1"/>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14B655A5-FC90-4D6B-9282-7584AB074CFB}" type="CATEGORYNAME">
                  <a:rPr lang="en-US" sz="1200" b="1"/>
                  <a:pPr>
                    <a:defRPr sz="900" b="0" i="0" u="none" strike="noStrike" kern="1200" baseline="0">
                      <a:solidFill>
                        <a:schemeClr val="tx1">
                          <a:lumMod val="75000"/>
                          <a:lumOff val="25000"/>
                        </a:schemeClr>
                      </a:solidFill>
                      <a:latin typeface="+mn-lt"/>
                      <a:ea typeface="+mn-ea"/>
                      <a:cs typeface="+mn-cs"/>
                    </a:defRPr>
                  </a:pPr>
                  <a:t>[CATEGORY NAME]</a:t>
                </a:fld>
                <a:r>
                  <a:rPr lang="en-US" sz="1200" b="1" baseline="0"/>
                  <a:t>
</a:t>
                </a:r>
                <a:fld id="{DEE2ED29-A020-4DE3-9205-C0C729EA7B8C}" type="PERCENTAGE">
                  <a:rPr lang="en-US" sz="1200" b="1" baseline="0"/>
                  <a:pPr>
                    <a:defRPr sz="900" b="0" i="0" u="none" strike="noStrike" kern="1200" baseline="0">
                      <a:solidFill>
                        <a:schemeClr val="tx1">
                          <a:lumMod val="75000"/>
                          <a:lumOff val="25000"/>
                        </a:schemeClr>
                      </a:solidFill>
                      <a:latin typeface="+mn-lt"/>
                      <a:ea typeface="+mn-ea"/>
                      <a:cs typeface="+mn-cs"/>
                    </a:defRPr>
                  </a:pPr>
                  <a:t>[PERCENTAGE]</a:t>
                </a:fld>
                <a:endParaRPr lang="en-US" sz="1200" b="1" baseline="0"/>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
        <c:idx val="1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1"/>
          <c:showSerName val="0"/>
          <c:showPercent val="1"/>
          <c:showBubbleSize val="0"/>
          <c:extLst>
            <c:ext xmlns:c15="http://schemas.microsoft.com/office/drawing/2012/chart" uri="{CE6537A1-D6FC-4f65-9D91-7224C49458BB}"/>
          </c:extLst>
        </c:dLbl>
      </c:pivotFmt>
      <c:pivotFmt>
        <c:idx val="11"/>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lang="en-US" sz="1200" b="1" i="0" u="none" strike="noStrike" kern="1200" baseline="0">
                  <a:solidFill>
                    <a:sysClr val="windowText" lastClr="000000">
                      <a:lumMod val="75000"/>
                      <a:lumOff val="25000"/>
                    </a:sysClr>
                  </a:solidFill>
                  <a:latin typeface="+mn-lt"/>
                  <a:ea typeface="+mn-ea"/>
                  <a:cs typeface="+mn-cs"/>
                </a:defRPr>
              </a:pPr>
              <a:endParaRPr lang="en-US"/>
            </a:p>
          </c:txPr>
          <c:dLblPos val="ctr"/>
          <c:showLegendKey val="0"/>
          <c:showVal val="0"/>
          <c:showCatName val="1"/>
          <c:showSerName val="0"/>
          <c:showPercent val="1"/>
          <c:showBubbleSize val="0"/>
          <c:extLst>
            <c:ext xmlns:c15="http://schemas.microsoft.com/office/drawing/2012/chart" uri="{CE6537A1-D6FC-4f65-9D91-7224C49458BB}"/>
          </c:extLst>
        </c:dLbl>
      </c:pivotFmt>
      <c:pivotFmt>
        <c:idx val="12"/>
        <c:spPr>
          <a:solidFill>
            <a:schemeClr val="accent1"/>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14B655A5-FC90-4D6B-9282-7584AB074CFB}" type="CATEGORYNAME">
                  <a:rPr lang="en-US" sz="1200" b="1"/>
                  <a:pPr>
                    <a:defRPr sz="900" b="0" i="0" u="none" strike="noStrike" kern="1200" baseline="0">
                      <a:solidFill>
                        <a:schemeClr val="tx1">
                          <a:lumMod val="75000"/>
                          <a:lumOff val="25000"/>
                        </a:schemeClr>
                      </a:solidFill>
                      <a:latin typeface="+mn-lt"/>
                      <a:ea typeface="+mn-ea"/>
                      <a:cs typeface="+mn-cs"/>
                    </a:defRPr>
                  </a:pPr>
                  <a:t>[CATEGORY NAME]</a:t>
                </a:fld>
                <a:r>
                  <a:rPr lang="en-US" sz="1200" b="1" baseline="0"/>
                  <a:t>
</a:t>
                </a:r>
                <a:fld id="{DEE2ED29-A020-4DE3-9205-C0C729EA7B8C}" type="PERCENTAGE">
                  <a:rPr lang="en-US" sz="1200" b="1" baseline="0"/>
                  <a:pPr>
                    <a:defRPr sz="900" b="0" i="0" u="none" strike="noStrike" kern="1200" baseline="0">
                      <a:solidFill>
                        <a:schemeClr val="tx1">
                          <a:lumMod val="75000"/>
                          <a:lumOff val="25000"/>
                        </a:schemeClr>
                      </a:solidFill>
                      <a:latin typeface="+mn-lt"/>
                      <a:ea typeface="+mn-ea"/>
                      <a:cs typeface="+mn-cs"/>
                    </a:defRPr>
                  </a:pPr>
                  <a:t>[PERCENTAGE]</a:t>
                </a:fld>
                <a:endParaRPr lang="en-US" sz="1200" b="1" baseline="0"/>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s>
    <c:plotArea>
      <c:layout/>
      <c:pieChart>
        <c:varyColors val="1"/>
        <c:ser>
          <c:idx val="0"/>
          <c:order val="0"/>
          <c:tx>
            <c:strRef>
              <c:f>'Meta graphs '!$AH$43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CD-4A72-8E68-64B3D345D3D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CD-4A72-8E68-64B3D345D3D3}"/>
              </c:ext>
            </c:extLst>
          </c:dPt>
          <c:dLbls>
            <c:dLbl>
              <c:idx val="0"/>
              <c:spPr>
                <a:noFill/>
                <a:ln>
                  <a:noFill/>
                </a:ln>
                <a:effectLst/>
              </c:spPr>
              <c:txPr>
                <a:bodyPr rot="0" spcFirstLastPara="1" vertOverflow="ellipsis" vert="horz" wrap="square" lIns="38100" tIns="19050" rIns="38100" bIns="19050" anchor="ctr" anchorCtr="1">
                  <a:spAutoFit/>
                </a:bodyPr>
                <a:lstStyle/>
                <a:p>
                  <a:pPr>
                    <a:defRPr lang="en-US" sz="1200" b="1" i="0" u="none" strike="noStrike" kern="1200" baseline="0">
                      <a:solidFill>
                        <a:sysClr val="windowText" lastClr="000000">
                          <a:lumMod val="75000"/>
                          <a:lumOff val="25000"/>
                        </a:sysClr>
                      </a:solidFill>
                      <a:latin typeface="+mn-lt"/>
                      <a:ea typeface="+mn-ea"/>
                      <a:cs typeface="+mn-cs"/>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CCCD-4A72-8E68-64B3D345D3D3}"/>
                </c:ext>
              </c:extLst>
            </c:dLbl>
            <c:dLbl>
              <c:idx val="1"/>
              <c:tx>
                <c:rich>
                  <a:bodyPr/>
                  <a:lstStyle/>
                  <a:p>
                    <a:fld id="{14B655A5-FC90-4D6B-9282-7584AB074CFB}" type="CATEGORYNAME">
                      <a:rPr lang="en-US" sz="1200" b="1"/>
                      <a:pPr/>
                      <a:t>[CATEGORY NAME]</a:t>
                    </a:fld>
                    <a:r>
                      <a:rPr lang="en-US" sz="1200" b="1" baseline="0"/>
                      <a:t>
</a:t>
                    </a:r>
                    <a:fld id="{DEE2ED29-A020-4DE3-9205-C0C729EA7B8C}" type="PERCENTAGE">
                      <a:rPr lang="en-US" sz="1200" b="1" baseline="0"/>
                      <a:pPr/>
                      <a:t>[PERCENTAGE]</a:t>
                    </a:fld>
                    <a:endParaRPr lang="en-US" sz="1200" b="1" baseline="0"/>
                  </a:p>
                </c:rich>
              </c:tx>
              <c:dLblPos val="ct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CCD-4A72-8E68-64B3D345D3D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'Meta graphs '!$AG$44:$AG$45</c:f>
              <c:strCache>
                <c:ptCount val="2"/>
                <c:pt idx="0">
                  <c:v>New User</c:v>
                </c:pt>
                <c:pt idx="1">
                  <c:v>Old Users</c:v>
                </c:pt>
              </c:strCache>
            </c:strRef>
          </c:cat>
          <c:val>
            <c:numRef>
              <c:f>'Meta graphs '!$AH$44:$AH$45</c:f>
              <c:numCache>
                <c:formatCode>General</c:formatCode>
                <c:ptCount val="2"/>
                <c:pt idx="0">
                  <c:v>35</c:v>
                </c:pt>
                <c:pt idx="1">
                  <c:v>65</c:v>
                </c:pt>
              </c:numCache>
            </c:numRef>
          </c:val>
          <c:extLst>
            <c:ext xmlns:c16="http://schemas.microsoft.com/office/drawing/2014/chart" uri="{C3380CC4-5D6E-409C-BE32-E72D297353CC}">
              <c16:uniqueId val="{00000004-CCCD-4A72-8E68-64B3D345D3D3}"/>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2111890146647528"/>
          <c:y val="0.50500191053961385"/>
          <c:w val="0.2186881017754152"/>
          <c:h val="0.2255372656222383"/>
        </c:manualLayout>
      </c:layout>
      <c:overlay val="0"/>
      <c:spPr>
        <a:noFill/>
        <a:ln>
          <a:noFill/>
        </a:ln>
        <a:effectLst/>
      </c:spPr>
      <c:txPr>
        <a:bodyPr rot="0" spcFirstLastPara="1" vertOverflow="ellipsis" vert="horz" wrap="square" anchor="ctr" anchorCtr="1"/>
        <a:lstStyle/>
        <a:p>
          <a:pPr algn="ctr">
            <a:defRPr lang="en-US" sz="1200" b="1" i="0" u="none" strike="noStrike" kern="1200" baseline="0">
              <a:solidFill>
                <a:sysClr val="windowText" lastClr="000000">
                  <a:lumMod val="75000"/>
                  <a:lumOff val="25000"/>
                </a:sys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i="0" u="none" strike="noStrike" kern="1200" spc="0" baseline="0">
                <a:solidFill>
                  <a:sysClr val="windowText" lastClr="000000">
                    <a:lumMod val="65000"/>
                    <a:lumOff val="35000"/>
                  </a:sysClr>
                </a:solidFill>
                <a:latin typeface="+mn-lt"/>
                <a:ea typeface="+mn-ea"/>
                <a:cs typeface="+mn-cs"/>
              </a:rPr>
              <a:t>USER</a:t>
            </a:r>
            <a:r>
              <a:rPr lang="en-US" sz="2000" b="1" baseline="0"/>
              <a:t> ACTIVITY (Posts)</a:t>
            </a:r>
            <a:endParaRPr lang="en-US" sz="2000" b="1"/>
          </a:p>
        </c:rich>
      </c:tx>
      <c:layout>
        <c:manualLayout>
          <c:xMode val="edge"/>
          <c:yMode val="edge"/>
          <c:x val="0.37277505492669116"/>
          <c:y val="6.2222233109752077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4474817585259978E-2"/>
          <c:y val="0.1655772550837992"/>
          <c:w val="0.90832153070876454"/>
          <c:h val="0.72597862952496772"/>
        </c:manualLayout>
      </c:layout>
      <c:bar3DChart>
        <c:barDir val="col"/>
        <c:grouping val="clustered"/>
        <c:varyColors val="0"/>
        <c:ser>
          <c:idx val="0"/>
          <c:order val="0"/>
          <c:tx>
            <c:strRef>
              <c:f>'Meta graphs '!$AH$73</c:f>
              <c:strCache>
                <c:ptCount val="1"/>
                <c:pt idx="0">
                  <c:v>Count_of_users</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'Meta graphs '!$AG$74:$AG$84</c:f>
              <c:numCache>
                <c:formatCode>General</c:formatCode>
                <c:ptCount val="11"/>
                <c:pt idx="0">
                  <c:v>12</c:v>
                </c:pt>
                <c:pt idx="1">
                  <c:v>11</c:v>
                </c:pt>
                <c:pt idx="2">
                  <c:v>10</c:v>
                </c:pt>
                <c:pt idx="3">
                  <c:v>9</c:v>
                </c:pt>
                <c:pt idx="4">
                  <c:v>8</c:v>
                </c:pt>
                <c:pt idx="5">
                  <c:v>6</c:v>
                </c:pt>
                <c:pt idx="6">
                  <c:v>5</c:v>
                </c:pt>
                <c:pt idx="7">
                  <c:v>4</c:v>
                </c:pt>
                <c:pt idx="8">
                  <c:v>3</c:v>
                </c:pt>
                <c:pt idx="9">
                  <c:v>2</c:v>
                </c:pt>
                <c:pt idx="10">
                  <c:v>1</c:v>
                </c:pt>
              </c:numCache>
            </c:numRef>
          </c:cat>
          <c:val>
            <c:numRef>
              <c:f>'Meta graphs '!$AH$74:$AH$84</c:f>
              <c:numCache>
                <c:formatCode>General</c:formatCode>
                <c:ptCount val="11"/>
                <c:pt idx="0">
                  <c:v>1</c:v>
                </c:pt>
                <c:pt idx="1">
                  <c:v>1</c:v>
                </c:pt>
                <c:pt idx="2">
                  <c:v>1</c:v>
                </c:pt>
                <c:pt idx="3">
                  <c:v>1</c:v>
                </c:pt>
                <c:pt idx="4">
                  <c:v>2</c:v>
                </c:pt>
                <c:pt idx="5">
                  <c:v>1</c:v>
                </c:pt>
                <c:pt idx="6">
                  <c:v>14</c:v>
                </c:pt>
                <c:pt idx="7">
                  <c:v>13</c:v>
                </c:pt>
                <c:pt idx="8">
                  <c:v>9</c:v>
                </c:pt>
                <c:pt idx="9">
                  <c:v>13</c:v>
                </c:pt>
                <c:pt idx="10">
                  <c:v>18</c:v>
                </c:pt>
              </c:numCache>
            </c:numRef>
          </c:val>
          <c:extLst>
            <c:ext xmlns:c16="http://schemas.microsoft.com/office/drawing/2014/chart" uri="{C3380CC4-5D6E-409C-BE32-E72D297353CC}">
              <c16:uniqueId val="{00000000-62CD-435A-BCE4-C8F6C2673921}"/>
            </c:ext>
          </c:extLst>
        </c:ser>
        <c:dLbls>
          <c:showLegendKey val="0"/>
          <c:showVal val="1"/>
          <c:showCatName val="0"/>
          <c:showSerName val="0"/>
          <c:showPercent val="0"/>
          <c:showBubbleSize val="0"/>
        </c:dLbls>
        <c:gapWidth val="150"/>
        <c:shape val="box"/>
        <c:axId val="1016750192"/>
        <c:axId val="1016742032"/>
        <c:axId val="0"/>
      </c:bar3DChart>
      <c:catAx>
        <c:axId val="1016750192"/>
        <c:scaling>
          <c:orientation val="minMax"/>
        </c:scaling>
        <c:delete val="0"/>
        <c:axPos val="b"/>
        <c:title>
          <c:tx>
            <c:rich>
              <a:bodyPr rot="0" spcFirstLastPara="1" vertOverflow="ellipsis" vert="horz" wrap="square" anchor="ctr" anchorCtr="1"/>
              <a:lstStyle/>
              <a:p>
                <a:pPr algn="ctr" rtl="0">
                  <a:defRPr lang="en-IN" sz="1600" b="1" i="0" u="none" strike="noStrike" kern="1200" baseline="0">
                    <a:solidFill>
                      <a:sysClr val="windowText" lastClr="000000">
                        <a:lumMod val="65000"/>
                        <a:lumOff val="35000"/>
                      </a:sysClr>
                    </a:solidFill>
                    <a:latin typeface="+mn-lt"/>
                    <a:ea typeface="+mn-ea"/>
                    <a:cs typeface="+mn-cs"/>
                  </a:defRPr>
                </a:pPr>
                <a:r>
                  <a:rPr lang="en-IN" sz="1600" b="1" i="0" u="none" strike="noStrike" kern="1200" baseline="0">
                    <a:solidFill>
                      <a:sysClr val="windowText" lastClr="000000">
                        <a:lumMod val="65000"/>
                        <a:lumOff val="35000"/>
                      </a:sysClr>
                    </a:solidFill>
                    <a:latin typeface="+mn-lt"/>
                    <a:ea typeface="+mn-ea"/>
                    <a:cs typeface="+mn-cs"/>
                  </a:rPr>
                  <a:t>Total Posts</a:t>
                </a:r>
              </a:p>
            </c:rich>
          </c:tx>
          <c:overlay val="0"/>
          <c:spPr>
            <a:noFill/>
            <a:ln>
              <a:noFill/>
            </a:ln>
            <a:effectLst/>
          </c:spPr>
          <c:txPr>
            <a:bodyPr rot="0" spcFirstLastPara="1" vertOverflow="ellipsis" vert="horz" wrap="square" anchor="ctr" anchorCtr="1"/>
            <a:lstStyle/>
            <a:p>
              <a:pPr algn="ctr" rtl="0">
                <a:defRPr lang="en-IN" sz="1600" b="1"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1016742032"/>
        <c:crosses val="autoZero"/>
        <c:auto val="1"/>
        <c:lblAlgn val="ctr"/>
        <c:lblOffset val="100"/>
        <c:noMultiLvlLbl val="0"/>
      </c:catAx>
      <c:valAx>
        <c:axId val="101674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rtl="0">
                  <a:defRPr lang="en-IN" sz="1600" b="1" i="0" u="none" strike="noStrike" kern="1200" baseline="0">
                    <a:solidFill>
                      <a:sysClr val="windowText" lastClr="000000">
                        <a:lumMod val="65000"/>
                        <a:lumOff val="35000"/>
                      </a:sysClr>
                    </a:solidFill>
                    <a:latin typeface="+mn-lt"/>
                    <a:ea typeface="+mn-ea"/>
                    <a:cs typeface="+mn-cs"/>
                  </a:defRPr>
                </a:pPr>
                <a:r>
                  <a:rPr lang="en-IN" sz="1600" b="1" i="0" u="none" strike="noStrike" kern="1200" baseline="0">
                    <a:solidFill>
                      <a:sysClr val="windowText" lastClr="000000">
                        <a:lumMod val="65000"/>
                        <a:lumOff val="35000"/>
                      </a:sysClr>
                    </a:solidFill>
                    <a:latin typeface="+mn-lt"/>
                    <a:ea typeface="+mn-ea"/>
                    <a:cs typeface="+mn-cs"/>
                  </a:rPr>
                  <a:t>Count of Users</a:t>
                </a:r>
              </a:p>
            </c:rich>
          </c:tx>
          <c:overlay val="0"/>
          <c:spPr>
            <a:noFill/>
            <a:ln>
              <a:noFill/>
            </a:ln>
            <a:effectLst/>
          </c:spPr>
          <c:txPr>
            <a:bodyPr rot="-5400000" spcFirstLastPara="1" vertOverflow="ellipsis" vert="horz" wrap="square" anchor="ctr" anchorCtr="1"/>
            <a:lstStyle/>
            <a:p>
              <a:pPr algn="ctr" rtl="0">
                <a:defRPr lang="en-IN" sz="1600" b="1"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10167501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920" b="1" i="0" u="none" strike="noStrike" kern="1200" spc="0" baseline="0">
                <a:solidFill>
                  <a:sysClr val="windowText" lastClr="000000">
                    <a:lumMod val="65000"/>
                    <a:lumOff val="35000"/>
                  </a:sysClr>
                </a:solidFill>
                <a:latin typeface="+mn-lt"/>
                <a:ea typeface="+mn-ea"/>
                <a:cs typeface="+mn-cs"/>
              </a:defRPr>
            </a:pPr>
            <a:r>
              <a:rPr lang="en-US" dirty="0"/>
              <a:t>USER ACTIVITY (Likes)</a:t>
            </a:r>
          </a:p>
        </c:rich>
      </c:tx>
      <c:layout>
        <c:manualLayout>
          <c:xMode val="edge"/>
          <c:yMode val="edge"/>
          <c:x val="0.34953362581502134"/>
          <c:y val="4.9018240434644776E-2"/>
        </c:manualLayout>
      </c:layout>
      <c:overlay val="0"/>
      <c:spPr>
        <a:noFill/>
        <a:ln>
          <a:noFill/>
        </a:ln>
        <a:effectLst/>
      </c:spPr>
      <c:txPr>
        <a:bodyPr rot="0" spcFirstLastPara="1" vertOverflow="ellipsis" vert="horz" wrap="square" anchor="ctr" anchorCtr="1"/>
        <a:lstStyle/>
        <a:p>
          <a:pPr>
            <a:defRPr lang="en-US" sz="1920" b="1" i="0" u="none" strike="noStrike" kern="1200" spc="0" baseline="0">
              <a:solidFill>
                <a:sysClr val="windowText" lastClr="000000">
                  <a:lumMod val="65000"/>
                  <a:lumOff val="35000"/>
                </a:sysClr>
              </a:solidFill>
              <a:latin typeface="+mn-lt"/>
              <a:ea typeface="+mn-ea"/>
              <a:cs typeface="+mn-cs"/>
            </a:defRPr>
          </a:pPr>
          <a:endParaRPr lang="en-US"/>
        </a:p>
      </c:txPr>
    </c:title>
    <c:autoTitleDeleted val="0"/>
    <c:pivotFmts>
      <c:pivotFmt>
        <c:idx val="0"/>
        <c:spPr>
          <a:solidFill>
            <a:schemeClr val="accent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720743848624761"/>
          <c:y val="0.15864102630230359"/>
          <c:w val="0.8749499013353258"/>
          <c:h val="0.68646870244998215"/>
        </c:manualLayout>
      </c:layout>
      <c:lineChart>
        <c:grouping val="standard"/>
        <c:varyColors val="0"/>
        <c:ser>
          <c:idx val="0"/>
          <c:order val="0"/>
          <c:tx>
            <c:v>Total</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anchor="ctr" anchorCtr="1"/>
              <a:lstStyle/>
              <a:p>
                <a:pPr>
                  <a:defRPr lang="en-US" sz="1600" b="1" i="0" u="none" strike="noStrike" kern="1200" baseline="0">
                    <a:solidFill>
                      <a:sysClr val="windowText" lastClr="000000">
                        <a:lumMod val="65000"/>
                        <a:lumOff val="35000"/>
                      </a:sys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27"/>
              <c:pt idx="0">
                <c:v>257</c:v>
              </c:pt>
              <c:pt idx="1">
                <c:v>103</c:v>
              </c:pt>
              <c:pt idx="2">
                <c:v>98</c:v>
              </c:pt>
              <c:pt idx="3">
                <c:v>97</c:v>
              </c:pt>
              <c:pt idx="4">
                <c:v>96</c:v>
              </c:pt>
              <c:pt idx="5">
                <c:v>94</c:v>
              </c:pt>
              <c:pt idx="6">
                <c:v>93</c:v>
              </c:pt>
              <c:pt idx="7">
                <c:v>92</c:v>
              </c:pt>
              <c:pt idx="8">
                <c:v>91</c:v>
              </c:pt>
              <c:pt idx="9">
                <c:v>90</c:v>
              </c:pt>
              <c:pt idx="10">
                <c:v>89</c:v>
              </c:pt>
              <c:pt idx="11">
                <c:v>88</c:v>
              </c:pt>
              <c:pt idx="12">
                <c:v>87</c:v>
              </c:pt>
              <c:pt idx="13">
                <c:v>86</c:v>
              </c:pt>
              <c:pt idx="14">
                <c:v>85</c:v>
              </c:pt>
              <c:pt idx="15">
                <c:v>84</c:v>
              </c:pt>
              <c:pt idx="16">
                <c:v>83</c:v>
              </c:pt>
              <c:pt idx="17">
                <c:v>82</c:v>
              </c:pt>
              <c:pt idx="18">
                <c:v>81</c:v>
              </c:pt>
              <c:pt idx="19">
                <c:v>79</c:v>
              </c:pt>
              <c:pt idx="20">
                <c:v>78</c:v>
              </c:pt>
              <c:pt idx="21">
                <c:v>77</c:v>
              </c:pt>
              <c:pt idx="22">
                <c:v>76</c:v>
              </c:pt>
              <c:pt idx="23">
                <c:v>75</c:v>
              </c:pt>
              <c:pt idx="24">
                <c:v>74</c:v>
              </c:pt>
              <c:pt idx="25">
                <c:v>69</c:v>
              </c:pt>
              <c:pt idx="26">
                <c:v>0</c:v>
              </c:pt>
            </c:strLit>
          </c:cat>
          <c:val>
            <c:numLit>
              <c:formatCode>General</c:formatCode>
              <c:ptCount val="27"/>
              <c:pt idx="0">
                <c:v>13</c:v>
              </c:pt>
              <c:pt idx="1">
                <c:v>1</c:v>
              </c:pt>
              <c:pt idx="2">
                <c:v>1</c:v>
              </c:pt>
              <c:pt idx="3">
                <c:v>1</c:v>
              </c:pt>
              <c:pt idx="4">
                <c:v>1</c:v>
              </c:pt>
              <c:pt idx="5">
                <c:v>2</c:v>
              </c:pt>
              <c:pt idx="6">
                <c:v>2</c:v>
              </c:pt>
              <c:pt idx="7">
                <c:v>2</c:v>
              </c:pt>
              <c:pt idx="8">
                <c:v>4</c:v>
              </c:pt>
              <c:pt idx="9">
                <c:v>1</c:v>
              </c:pt>
              <c:pt idx="10">
                <c:v>2</c:v>
              </c:pt>
              <c:pt idx="11">
                <c:v>4</c:v>
              </c:pt>
              <c:pt idx="12">
                <c:v>4</c:v>
              </c:pt>
              <c:pt idx="13">
                <c:v>6</c:v>
              </c:pt>
              <c:pt idx="14">
                <c:v>5</c:v>
              </c:pt>
              <c:pt idx="15">
                <c:v>4</c:v>
              </c:pt>
              <c:pt idx="16">
                <c:v>3</c:v>
              </c:pt>
              <c:pt idx="17">
                <c:v>3</c:v>
              </c:pt>
              <c:pt idx="18">
                <c:v>3</c:v>
              </c:pt>
              <c:pt idx="19">
                <c:v>3</c:v>
              </c:pt>
              <c:pt idx="20">
                <c:v>2</c:v>
              </c:pt>
              <c:pt idx="21">
                <c:v>3</c:v>
              </c:pt>
              <c:pt idx="22">
                <c:v>1</c:v>
              </c:pt>
              <c:pt idx="23">
                <c:v>3</c:v>
              </c:pt>
              <c:pt idx="24">
                <c:v>2</c:v>
              </c:pt>
              <c:pt idx="25">
                <c:v>1</c:v>
              </c:pt>
              <c:pt idx="26">
                <c:v>23</c:v>
              </c:pt>
            </c:numLit>
          </c:val>
          <c:smooth val="0"/>
          <c:extLst>
            <c:ext xmlns:c16="http://schemas.microsoft.com/office/drawing/2014/chart" uri="{C3380CC4-5D6E-409C-BE32-E72D297353CC}">
              <c16:uniqueId val="{00000000-743F-46B9-9B75-F00E064C6175}"/>
            </c:ext>
          </c:extLst>
        </c:ser>
        <c:dLbls>
          <c:dLblPos val="t"/>
          <c:showLegendKey val="0"/>
          <c:showVal val="1"/>
          <c:showCatName val="0"/>
          <c:showSerName val="0"/>
          <c:showPercent val="0"/>
          <c:showBubbleSize val="0"/>
        </c:dLbls>
        <c:marker val="1"/>
        <c:smooth val="0"/>
        <c:axId val="1310561247"/>
        <c:axId val="1372198431"/>
      </c:lineChart>
      <c:catAx>
        <c:axId val="1310561247"/>
        <c:scaling>
          <c:orientation val="minMax"/>
        </c:scaling>
        <c:delete val="0"/>
        <c:axPos val="b"/>
        <c:title>
          <c:tx>
            <c:rich>
              <a:bodyPr rot="0" spcFirstLastPara="1" vertOverflow="ellipsis" vert="horz" wrap="square" anchor="ctr" anchorCtr="1"/>
              <a:lstStyle/>
              <a:p>
                <a:pPr algn="ctr" rtl="0">
                  <a:defRPr lang="en-US" sz="1600" b="1" i="0" u="none" strike="noStrike" kern="1200" baseline="0">
                    <a:solidFill>
                      <a:sysClr val="windowText" lastClr="000000">
                        <a:lumMod val="65000"/>
                        <a:lumOff val="35000"/>
                      </a:sysClr>
                    </a:solidFill>
                    <a:latin typeface="+mn-lt"/>
                    <a:ea typeface="+mn-ea"/>
                    <a:cs typeface="+mn-cs"/>
                  </a:defRPr>
                </a:pPr>
                <a:r>
                  <a:rPr lang="en-IN"/>
                  <a:t>Total Likes</a:t>
                </a:r>
              </a:p>
            </c:rich>
          </c:tx>
          <c:overlay val="0"/>
          <c:spPr>
            <a:noFill/>
            <a:ln>
              <a:noFill/>
            </a:ln>
            <a:effectLst/>
          </c:spPr>
          <c:txPr>
            <a:bodyPr rot="0" spcFirstLastPara="1" vertOverflow="ellipsis" vert="horz" wrap="square" anchor="ctr" anchorCtr="1"/>
            <a:lstStyle/>
            <a:p>
              <a:pPr algn="ctr" rtl="0">
                <a:defRPr lang="en-US" sz="1600" b="1"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600" b="1" i="0" u="none" strike="noStrike" kern="1200" baseline="0">
                <a:solidFill>
                  <a:sysClr val="windowText" lastClr="000000">
                    <a:lumMod val="65000"/>
                    <a:lumOff val="35000"/>
                  </a:sysClr>
                </a:solidFill>
                <a:latin typeface="+mn-lt"/>
                <a:ea typeface="+mn-ea"/>
                <a:cs typeface="+mn-cs"/>
              </a:defRPr>
            </a:pPr>
            <a:endParaRPr lang="en-US"/>
          </a:p>
        </c:txPr>
        <c:crossAx val="1372198431"/>
        <c:crosses val="autoZero"/>
        <c:auto val="1"/>
        <c:lblAlgn val="ctr"/>
        <c:lblOffset val="100"/>
        <c:noMultiLvlLbl val="0"/>
      </c:catAx>
      <c:valAx>
        <c:axId val="13721984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rtl="0">
                  <a:defRPr lang="en-US" sz="1600" b="1" i="0" u="none" strike="noStrike" kern="1200" baseline="0">
                    <a:solidFill>
                      <a:sysClr val="windowText" lastClr="000000">
                        <a:lumMod val="65000"/>
                        <a:lumOff val="35000"/>
                      </a:sysClr>
                    </a:solidFill>
                    <a:latin typeface="+mn-lt"/>
                    <a:ea typeface="+mn-ea"/>
                    <a:cs typeface="+mn-cs"/>
                  </a:defRPr>
                </a:pPr>
                <a:r>
                  <a:rPr lang="en-IN"/>
                  <a:t>Count of Users</a:t>
                </a:r>
              </a:p>
            </c:rich>
          </c:tx>
          <c:overlay val="0"/>
          <c:spPr>
            <a:noFill/>
            <a:ln>
              <a:noFill/>
            </a:ln>
            <a:effectLst/>
          </c:spPr>
          <c:txPr>
            <a:bodyPr rot="-5400000" spcFirstLastPara="1" vertOverflow="ellipsis" vert="horz" wrap="square" anchor="ctr" anchorCtr="1"/>
            <a:lstStyle/>
            <a:p>
              <a:pPr algn="ctr" rtl="0">
                <a:defRPr lang="en-US" sz="1600" b="1"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600" b="1" i="0" u="none" strike="noStrike" kern="1200" baseline="0">
                <a:solidFill>
                  <a:sysClr val="windowText" lastClr="000000">
                    <a:lumMod val="65000"/>
                    <a:lumOff val="35000"/>
                  </a:sysClr>
                </a:solidFill>
                <a:latin typeface="+mn-lt"/>
                <a:ea typeface="+mn-ea"/>
                <a:cs typeface="+mn-cs"/>
              </a:defRPr>
            </a:pPr>
            <a:endParaRPr lang="en-US"/>
          </a:p>
        </c:txPr>
        <c:crossAx val="13105612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rtl="0">
        <a:defRPr lang="en-US" sz="1600" b="1" i="0" u="none" strike="noStrike" kern="1200" baseline="0">
          <a:solidFill>
            <a:sysClr val="windowText" lastClr="000000">
              <a:lumMod val="65000"/>
              <a:lumOff val="35000"/>
            </a:sysClr>
          </a:solidFill>
          <a:latin typeface="+mn-lt"/>
          <a:ea typeface="+mn-ea"/>
          <a:cs typeface="+mn-cs"/>
        </a:defRPr>
      </a:pPr>
      <a:endParaRPr lang="en-US"/>
    </a:p>
  </c:txPr>
  <c:externalData r:id="rId3">
    <c:autoUpdate val="0"/>
  </c:externalData>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920" b="1" i="0" u="none" strike="noStrike" kern="1200" spc="0" baseline="0">
                <a:solidFill>
                  <a:sysClr val="windowText" lastClr="000000">
                    <a:lumMod val="65000"/>
                    <a:lumOff val="35000"/>
                  </a:sysClr>
                </a:solidFill>
                <a:latin typeface="+mn-lt"/>
                <a:ea typeface="+mn-ea"/>
                <a:cs typeface="+mn-cs"/>
              </a:defRPr>
            </a:pPr>
            <a:r>
              <a:rPr lang="en-US" sz="1920" b="1" i="0" u="none" strike="noStrike" kern="1200" spc="0" baseline="0">
                <a:solidFill>
                  <a:sysClr val="windowText" lastClr="000000">
                    <a:lumMod val="65000"/>
                    <a:lumOff val="35000"/>
                  </a:sysClr>
                </a:solidFill>
                <a:latin typeface="+mn-lt"/>
                <a:ea typeface="+mn-ea"/>
                <a:cs typeface="+mn-cs"/>
              </a:rPr>
              <a:t>USER ACTIVITY (Comments)</a:t>
            </a:r>
          </a:p>
        </c:rich>
      </c:tx>
      <c:overlay val="0"/>
      <c:spPr>
        <a:noFill/>
        <a:ln>
          <a:noFill/>
        </a:ln>
        <a:effectLst/>
      </c:spPr>
      <c:txPr>
        <a:bodyPr rot="0" spcFirstLastPara="1" vertOverflow="ellipsis" vert="horz" wrap="square" anchor="ctr" anchorCtr="1"/>
        <a:lstStyle/>
        <a:p>
          <a:pPr algn="ctr" rtl="0">
            <a:defRPr lang="en-US" sz="1920" b="1" i="0" u="none" strike="noStrike" kern="1200" spc="0" baseline="0">
              <a:solidFill>
                <a:sysClr val="windowText" lastClr="000000">
                  <a:lumMod val="65000"/>
                  <a:lumOff val="35000"/>
                </a:sys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diamond"/>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v>Total</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29"/>
              <c:pt idx="0">
                <c:v>257</c:v>
              </c:pt>
              <c:pt idx="1">
                <c:v>83</c:v>
              </c:pt>
              <c:pt idx="2">
                <c:v>80</c:v>
              </c:pt>
              <c:pt idx="3">
                <c:v>77</c:v>
              </c:pt>
              <c:pt idx="4">
                <c:v>76</c:v>
              </c:pt>
              <c:pt idx="5">
                <c:v>75</c:v>
              </c:pt>
              <c:pt idx="6">
                <c:v>74</c:v>
              </c:pt>
              <c:pt idx="7">
                <c:v>72</c:v>
              </c:pt>
              <c:pt idx="8">
                <c:v>70</c:v>
              </c:pt>
              <c:pt idx="9">
                <c:v>69</c:v>
              </c:pt>
              <c:pt idx="10">
                <c:v>68</c:v>
              </c:pt>
              <c:pt idx="11">
                <c:v>67</c:v>
              </c:pt>
              <c:pt idx="12">
                <c:v>66</c:v>
              </c:pt>
              <c:pt idx="13">
                <c:v>65</c:v>
              </c:pt>
              <c:pt idx="14">
                <c:v>64</c:v>
              </c:pt>
              <c:pt idx="15">
                <c:v>63</c:v>
              </c:pt>
              <c:pt idx="16">
                <c:v>62</c:v>
              </c:pt>
              <c:pt idx="17">
                <c:v>61</c:v>
              </c:pt>
              <c:pt idx="18">
                <c:v>60</c:v>
              </c:pt>
              <c:pt idx="19">
                <c:v>59</c:v>
              </c:pt>
              <c:pt idx="20">
                <c:v>58</c:v>
              </c:pt>
              <c:pt idx="21">
                <c:v>57</c:v>
              </c:pt>
              <c:pt idx="22">
                <c:v>56</c:v>
              </c:pt>
              <c:pt idx="23">
                <c:v>55</c:v>
              </c:pt>
              <c:pt idx="24">
                <c:v>54</c:v>
              </c:pt>
              <c:pt idx="25">
                <c:v>53</c:v>
              </c:pt>
              <c:pt idx="26">
                <c:v>52</c:v>
              </c:pt>
              <c:pt idx="27">
                <c:v>49</c:v>
              </c:pt>
              <c:pt idx="28">
                <c:v>0</c:v>
              </c:pt>
            </c:strLit>
          </c:cat>
          <c:val>
            <c:numLit>
              <c:formatCode>General</c:formatCode>
              <c:ptCount val="29"/>
              <c:pt idx="0">
                <c:v>13</c:v>
              </c:pt>
              <c:pt idx="1">
                <c:v>1</c:v>
              </c:pt>
              <c:pt idx="2">
                <c:v>1</c:v>
              </c:pt>
              <c:pt idx="3">
                <c:v>1</c:v>
              </c:pt>
              <c:pt idx="4">
                <c:v>2</c:v>
              </c:pt>
              <c:pt idx="5">
                <c:v>1</c:v>
              </c:pt>
              <c:pt idx="6">
                <c:v>1</c:v>
              </c:pt>
              <c:pt idx="7">
                <c:v>2</c:v>
              </c:pt>
              <c:pt idx="8">
                <c:v>1</c:v>
              </c:pt>
              <c:pt idx="9">
                <c:v>4</c:v>
              </c:pt>
              <c:pt idx="10">
                <c:v>9</c:v>
              </c:pt>
              <c:pt idx="11">
                <c:v>7</c:v>
              </c:pt>
              <c:pt idx="12">
                <c:v>3</c:v>
              </c:pt>
              <c:pt idx="13">
                <c:v>2</c:v>
              </c:pt>
              <c:pt idx="14">
                <c:v>2</c:v>
              </c:pt>
              <c:pt idx="15">
                <c:v>4</c:v>
              </c:pt>
              <c:pt idx="16">
                <c:v>1</c:v>
              </c:pt>
              <c:pt idx="17">
                <c:v>3</c:v>
              </c:pt>
              <c:pt idx="18">
                <c:v>5</c:v>
              </c:pt>
              <c:pt idx="19">
                <c:v>2</c:v>
              </c:pt>
              <c:pt idx="20">
                <c:v>4</c:v>
              </c:pt>
              <c:pt idx="21">
                <c:v>1</c:v>
              </c:pt>
              <c:pt idx="22">
                <c:v>2</c:v>
              </c:pt>
              <c:pt idx="23">
                <c:v>1</c:v>
              </c:pt>
              <c:pt idx="24">
                <c:v>1</c:v>
              </c:pt>
              <c:pt idx="25">
                <c:v>1</c:v>
              </c:pt>
              <c:pt idx="26">
                <c:v>1</c:v>
              </c:pt>
              <c:pt idx="27">
                <c:v>1</c:v>
              </c:pt>
              <c:pt idx="28">
                <c:v>23</c:v>
              </c:pt>
            </c:numLit>
          </c:val>
          <c:extLst>
            <c:ext xmlns:c16="http://schemas.microsoft.com/office/drawing/2014/chart" uri="{C3380CC4-5D6E-409C-BE32-E72D297353CC}">
              <c16:uniqueId val="{00000000-E2BD-4C6F-BB1B-7F29D7D152C2}"/>
            </c:ext>
          </c:extLst>
        </c:ser>
        <c:dLbls>
          <c:dLblPos val="outEnd"/>
          <c:showLegendKey val="0"/>
          <c:showVal val="1"/>
          <c:showCatName val="0"/>
          <c:showSerName val="0"/>
          <c:showPercent val="0"/>
          <c:showBubbleSize val="0"/>
        </c:dLbls>
        <c:gapWidth val="115"/>
        <c:overlap val="-20"/>
        <c:axId val="1384145327"/>
        <c:axId val="1384140047"/>
      </c:barChart>
      <c:catAx>
        <c:axId val="1384145327"/>
        <c:scaling>
          <c:orientation val="minMax"/>
        </c:scaling>
        <c:delete val="0"/>
        <c:axPos val="l"/>
        <c:title>
          <c:tx>
            <c:rich>
              <a:bodyPr rot="-5400000" spcFirstLastPara="1" vertOverflow="ellipsis" vert="horz" wrap="square" anchor="ctr" anchorCtr="1"/>
              <a:lstStyle/>
              <a:p>
                <a:pPr algn="ctr" rtl="0">
                  <a:defRPr lang="en-IN" sz="1600" b="1" i="0" u="none" strike="noStrike" kern="1200" baseline="0">
                    <a:solidFill>
                      <a:sysClr val="windowText" lastClr="000000">
                        <a:lumMod val="65000"/>
                        <a:lumOff val="35000"/>
                      </a:sysClr>
                    </a:solidFill>
                    <a:latin typeface="+mn-lt"/>
                    <a:ea typeface="+mn-ea"/>
                    <a:cs typeface="+mn-cs"/>
                  </a:defRPr>
                </a:pPr>
                <a:r>
                  <a:rPr lang="en-IN" sz="1600" b="1" i="0" u="none" strike="noStrike" kern="1200" baseline="0">
                    <a:solidFill>
                      <a:sysClr val="windowText" lastClr="000000">
                        <a:lumMod val="65000"/>
                        <a:lumOff val="35000"/>
                      </a:sysClr>
                    </a:solidFill>
                    <a:latin typeface="+mn-lt"/>
                    <a:ea typeface="+mn-ea"/>
                    <a:cs typeface="+mn-cs"/>
                  </a:rPr>
                  <a:t>Total Comments</a:t>
                </a:r>
              </a:p>
            </c:rich>
          </c:tx>
          <c:overlay val="0"/>
          <c:spPr>
            <a:noFill/>
            <a:ln>
              <a:noFill/>
            </a:ln>
            <a:effectLst/>
          </c:spPr>
          <c:txPr>
            <a:bodyPr rot="-5400000" spcFirstLastPara="1" vertOverflow="ellipsis" vert="horz" wrap="square" anchor="ctr" anchorCtr="1"/>
            <a:lstStyle/>
            <a:p>
              <a:pPr algn="ctr" rtl="0">
                <a:defRPr lang="en-IN" sz="1600" b="1"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rtl="0">
              <a:defRPr lang="en-US" sz="1050" b="1" i="0" u="none" strike="noStrike" kern="1200" baseline="0">
                <a:solidFill>
                  <a:sysClr val="windowText" lastClr="000000">
                    <a:lumMod val="65000"/>
                    <a:lumOff val="35000"/>
                  </a:sysClr>
                </a:solidFill>
                <a:latin typeface="+mn-lt"/>
                <a:ea typeface="+mn-ea"/>
                <a:cs typeface="+mn-cs"/>
              </a:defRPr>
            </a:pPr>
            <a:endParaRPr lang="en-US"/>
          </a:p>
        </c:txPr>
        <c:crossAx val="1384140047"/>
        <c:crosses val="autoZero"/>
        <c:auto val="1"/>
        <c:lblAlgn val="ctr"/>
        <c:lblOffset val="100"/>
        <c:noMultiLvlLbl val="0"/>
      </c:catAx>
      <c:valAx>
        <c:axId val="138414004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lgn="ctr" rtl="0">
                  <a:defRPr lang="en-IN" sz="1600" b="1" i="0" u="none" strike="noStrike" kern="1200" baseline="0">
                    <a:solidFill>
                      <a:sysClr val="windowText" lastClr="000000">
                        <a:lumMod val="65000"/>
                        <a:lumOff val="35000"/>
                      </a:sysClr>
                    </a:solidFill>
                    <a:latin typeface="+mn-lt"/>
                    <a:ea typeface="+mn-ea"/>
                    <a:cs typeface="+mn-cs"/>
                  </a:defRPr>
                </a:pPr>
                <a:r>
                  <a:rPr lang="en-IN" sz="1600" b="1" i="0" u="none" strike="noStrike" kern="1200" baseline="0">
                    <a:solidFill>
                      <a:sysClr val="windowText" lastClr="000000">
                        <a:lumMod val="65000"/>
                        <a:lumOff val="35000"/>
                      </a:sysClr>
                    </a:solidFill>
                    <a:latin typeface="+mn-lt"/>
                    <a:ea typeface="+mn-ea"/>
                    <a:cs typeface="+mn-cs"/>
                  </a:rPr>
                  <a:t>Count of Users</a:t>
                </a:r>
              </a:p>
            </c:rich>
          </c:tx>
          <c:overlay val="0"/>
          <c:spPr>
            <a:noFill/>
            <a:ln>
              <a:noFill/>
            </a:ln>
            <a:effectLst/>
          </c:spPr>
          <c:txPr>
            <a:bodyPr rot="0" spcFirstLastPara="1" vertOverflow="ellipsis" vert="horz" wrap="square" anchor="ctr" anchorCtr="1"/>
            <a:lstStyle/>
            <a:p>
              <a:pPr algn="ctr" rtl="0">
                <a:defRPr lang="en-IN" sz="1600" b="1"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3841453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IN" sz="1920" b="1" i="0" u="none" strike="noStrike" kern="1200" spc="0" baseline="0">
                <a:solidFill>
                  <a:sysClr val="windowText" lastClr="000000">
                    <a:lumMod val="65000"/>
                    <a:lumOff val="35000"/>
                  </a:sysClr>
                </a:solidFill>
                <a:latin typeface="+mn-lt"/>
                <a:ea typeface="+mn-ea"/>
                <a:cs typeface="+mn-cs"/>
              </a:defRPr>
            </a:pPr>
            <a:r>
              <a:rPr lang="en-IN" sz="1920" b="1" i="0" u="none" strike="noStrike" kern="1200" spc="0" baseline="0" dirty="0">
                <a:solidFill>
                  <a:sysClr val="windowText" lastClr="000000">
                    <a:lumMod val="65000"/>
                    <a:lumOff val="35000"/>
                  </a:sysClr>
                </a:solidFill>
                <a:latin typeface="+mn-lt"/>
                <a:ea typeface="+mn-ea"/>
                <a:cs typeface="+mn-cs"/>
              </a:rPr>
              <a:t>AVERAGE ENGAGEMENT RATE </a:t>
            </a:r>
          </a:p>
        </c:rich>
      </c:tx>
      <c:layout>
        <c:manualLayout>
          <c:xMode val="edge"/>
          <c:yMode val="edge"/>
          <c:x val="0.30160589149657263"/>
          <c:y val="5.5555555555555552E-2"/>
        </c:manualLayout>
      </c:layout>
      <c:overlay val="0"/>
      <c:spPr>
        <a:noFill/>
        <a:ln>
          <a:noFill/>
        </a:ln>
        <a:effectLst/>
      </c:spPr>
      <c:txPr>
        <a:bodyPr rot="0" spcFirstLastPara="1" vertOverflow="ellipsis" vert="horz" wrap="square" anchor="ctr" anchorCtr="1"/>
        <a:lstStyle/>
        <a:p>
          <a:pPr algn="ctr" rtl="0">
            <a:defRPr lang="en-IN" sz="1920" b="1"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6.4852967408200193E-2"/>
          <c:y val="0.16767370224555264"/>
          <c:w val="0.91734767984099075"/>
          <c:h val="0.5452878025663459"/>
        </c:manualLayout>
      </c:layout>
      <c:barChart>
        <c:barDir val="col"/>
        <c:grouping val="clustered"/>
        <c:varyColors val="0"/>
        <c:ser>
          <c:idx val="0"/>
          <c:order val="0"/>
          <c:tx>
            <c:strRef>
              <c:f>'Meta graphs '!$D$64</c:f>
              <c:strCache>
                <c:ptCount val="1"/>
                <c:pt idx="0">
                  <c:v>avg_engagement_rate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'Meta graphs '!$C$65:$C$84</c:f>
              <c:strCache>
                <c:ptCount val="20"/>
                <c:pt idx="0">
                  <c:v>Meggie_Doyle</c:v>
                </c:pt>
                <c:pt idx="1">
                  <c:v>Jaylan.Lakin</c:v>
                </c:pt>
                <c:pt idx="2">
                  <c:v>Granville_Kutch</c:v>
                </c:pt>
                <c:pt idx="3">
                  <c:v>Kenneth64</c:v>
                </c:pt>
                <c:pt idx="4">
                  <c:v>Karley_Bosco</c:v>
                </c:pt>
                <c:pt idx="5">
                  <c:v>Rick29</c:v>
                </c:pt>
                <c:pt idx="6">
                  <c:v>Damon35</c:v>
                </c:pt>
                <c:pt idx="7">
                  <c:v>Odessa2</c:v>
                </c:pt>
                <c:pt idx="8">
                  <c:v>Janet.Armstrong</c:v>
                </c:pt>
                <c:pt idx="9">
                  <c:v>Malinda_Streich</c:v>
                </c:pt>
                <c:pt idx="10">
                  <c:v>Zack_Kemmer93</c:v>
                </c:pt>
                <c:pt idx="11">
                  <c:v>Aracely.Johnston98</c:v>
                </c:pt>
                <c:pt idx="12">
                  <c:v>Alexandro35</c:v>
                </c:pt>
                <c:pt idx="13">
                  <c:v>Annalise.McKenzie16</c:v>
                </c:pt>
                <c:pt idx="14">
                  <c:v>Kelsi26</c:v>
                </c:pt>
                <c:pt idx="15">
                  <c:v>Seth46</c:v>
                </c:pt>
                <c:pt idx="16">
                  <c:v>Jayson65</c:v>
                </c:pt>
                <c:pt idx="17">
                  <c:v>Ressie_Stanton46</c:v>
                </c:pt>
                <c:pt idx="18">
                  <c:v>Keenan.Schamberger60</c:v>
                </c:pt>
                <c:pt idx="19">
                  <c:v>Presley_McClure</c:v>
                </c:pt>
              </c:strCache>
            </c:strRef>
          </c:cat>
          <c:val>
            <c:numRef>
              <c:f>'Meta graphs '!$D$65:$D$84</c:f>
              <c:numCache>
                <c:formatCode>General</c:formatCode>
                <c:ptCount val="20"/>
                <c:pt idx="0">
                  <c:v>75</c:v>
                </c:pt>
                <c:pt idx="1">
                  <c:v>73</c:v>
                </c:pt>
                <c:pt idx="2">
                  <c:v>71</c:v>
                </c:pt>
                <c:pt idx="3">
                  <c:v>70</c:v>
                </c:pt>
                <c:pt idx="4">
                  <c:v>68</c:v>
                </c:pt>
                <c:pt idx="5">
                  <c:v>68</c:v>
                </c:pt>
                <c:pt idx="6">
                  <c:v>68</c:v>
                </c:pt>
                <c:pt idx="7">
                  <c:v>67</c:v>
                </c:pt>
                <c:pt idx="8">
                  <c:v>67</c:v>
                </c:pt>
                <c:pt idx="9">
                  <c:v>67</c:v>
                </c:pt>
                <c:pt idx="10">
                  <c:v>67</c:v>
                </c:pt>
                <c:pt idx="11">
                  <c:v>67</c:v>
                </c:pt>
                <c:pt idx="12">
                  <c:v>66</c:v>
                </c:pt>
                <c:pt idx="13">
                  <c:v>66</c:v>
                </c:pt>
                <c:pt idx="14">
                  <c:v>66</c:v>
                </c:pt>
                <c:pt idx="15">
                  <c:v>66</c:v>
                </c:pt>
                <c:pt idx="16">
                  <c:v>66</c:v>
                </c:pt>
                <c:pt idx="17">
                  <c:v>66</c:v>
                </c:pt>
                <c:pt idx="18">
                  <c:v>66</c:v>
                </c:pt>
                <c:pt idx="19">
                  <c:v>65</c:v>
                </c:pt>
              </c:numCache>
            </c:numRef>
          </c:val>
          <c:extLst>
            <c:ext xmlns:c16="http://schemas.microsoft.com/office/drawing/2014/chart" uri="{C3380CC4-5D6E-409C-BE32-E72D297353CC}">
              <c16:uniqueId val="{00000000-4EF8-4FDF-8455-127E62CD5F8B}"/>
            </c:ext>
          </c:extLst>
        </c:ser>
        <c:dLbls>
          <c:dLblPos val="outEnd"/>
          <c:showLegendKey val="0"/>
          <c:showVal val="1"/>
          <c:showCatName val="0"/>
          <c:showSerName val="0"/>
          <c:showPercent val="0"/>
          <c:showBubbleSize val="0"/>
        </c:dLbls>
        <c:gapWidth val="219"/>
        <c:overlap val="-27"/>
        <c:axId val="2006949072"/>
        <c:axId val="2006950512"/>
      </c:barChart>
      <c:catAx>
        <c:axId val="2006949072"/>
        <c:scaling>
          <c:orientation val="minMax"/>
        </c:scaling>
        <c:delete val="0"/>
        <c:axPos val="b"/>
        <c:title>
          <c:tx>
            <c:rich>
              <a:bodyPr rot="0" spcFirstLastPara="1" vertOverflow="ellipsis" vert="horz" wrap="square" anchor="ctr" anchorCtr="1"/>
              <a:lstStyle/>
              <a:p>
                <a:pPr algn="ctr" rtl="0">
                  <a:defRPr lang="en-IN" sz="1600" b="1" i="0" u="none" strike="noStrike" kern="1200" spc="0" baseline="0">
                    <a:solidFill>
                      <a:sysClr val="windowText" lastClr="000000">
                        <a:lumMod val="65000"/>
                        <a:lumOff val="35000"/>
                      </a:sysClr>
                    </a:solidFill>
                    <a:latin typeface="+mn-lt"/>
                    <a:ea typeface="+mn-ea"/>
                    <a:cs typeface="+mn-cs"/>
                  </a:defRPr>
                </a:pPr>
                <a:r>
                  <a:rPr lang="en-IN" sz="1600" b="1" i="0" u="none" strike="noStrike" kern="1200" spc="0" baseline="0">
                    <a:solidFill>
                      <a:sysClr val="windowText" lastClr="000000">
                        <a:lumMod val="65000"/>
                        <a:lumOff val="35000"/>
                      </a:sysClr>
                    </a:solidFill>
                    <a:latin typeface="+mn-lt"/>
                    <a:ea typeface="+mn-ea"/>
                    <a:cs typeface="+mn-cs"/>
                  </a:rPr>
                  <a:t>USERS</a:t>
                </a:r>
              </a:p>
            </c:rich>
          </c:tx>
          <c:layout>
            <c:manualLayout>
              <c:xMode val="edge"/>
              <c:yMode val="edge"/>
              <c:x val="0.45519863415131367"/>
              <c:y val="0.92491889034703978"/>
            </c:manualLayout>
          </c:layout>
          <c:overlay val="0"/>
          <c:spPr>
            <a:noFill/>
            <a:ln>
              <a:noFill/>
            </a:ln>
            <a:effectLst/>
          </c:spPr>
          <c:txPr>
            <a:bodyPr rot="0" spcFirstLastPara="1" vertOverflow="ellipsis" vert="horz" wrap="square" anchor="ctr" anchorCtr="1"/>
            <a:lstStyle/>
            <a:p>
              <a:pPr algn="ctr" rtl="0">
                <a:defRPr lang="en-IN" sz="1600" b="1" i="0" u="none" strike="noStrike" kern="1200" spc="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2006950512"/>
        <c:crosses val="autoZero"/>
        <c:auto val="1"/>
        <c:lblAlgn val="ctr"/>
        <c:lblOffset val="100"/>
        <c:noMultiLvlLbl val="0"/>
      </c:catAx>
      <c:valAx>
        <c:axId val="20069505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069490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www.linkedin.com/in/bhushan-dhawas-0ab2a1315" TargetMode="Externa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1.svg"/><Relationship Id="rId3" Type="http://schemas.openxmlformats.org/officeDocument/2006/relationships/image" Target="../media/image14.png"/><Relationship Id="rId7" Type="http://schemas.openxmlformats.org/officeDocument/2006/relationships/image" Target="../media/image46.png"/><Relationship Id="rId12" Type="http://schemas.openxmlformats.org/officeDocument/2006/relationships/image" Target="../media/image50.png"/><Relationship Id="rId17" Type="http://schemas.openxmlformats.org/officeDocument/2006/relationships/hyperlink" Target="http://www.linkedin.com/in/bhushan-dhawas-0ab2a1315" TargetMode="External"/><Relationship Id="rId2" Type="http://schemas.openxmlformats.org/officeDocument/2006/relationships/image" Target="../media/image19.png"/><Relationship Id="rId16"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5.svg"/><Relationship Id="rId11" Type="http://schemas.openxmlformats.org/officeDocument/2006/relationships/hyperlink" Target="mailto:bdhawas0016@gmail.com" TargetMode="External"/><Relationship Id="rId5" Type="http://schemas.openxmlformats.org/officeDocument/2006/relationships/image" Target="../media/image44.png"/><Relationship Id="rId15" Type="http://schemas.openxmlformats.org/officeDocument/2006/relationships/image" Target="../media/image53.svg"/><Relationship Id="rId10" Type="http://schemas.openxmlformats.org/officeDocument/2006/relationships/image" Target="../media/image49.svg"/><Relationship Id="rId4" Type="http://schemas.openxmlformats.org/officeDocument/2006/relationships/image" Target="../media/image15.svg"/><Relationship Id="rId9" Type="http://schemas.openxmlformats.org/officeDocument/2006/relationships/image" Target="../media/image48.png"/><Relationship Id="rId1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561404"/>
            <a:chOff x="0" y="0"/>
            <a:chExt cx="4816593" cy="937983"/>
          </a:xfrm>
        </p:grpSpPr>
        <p:sp>
          <p:nvSpPr>
            <p:cNvPr id="3" name="Freeform 3"/>
            <p:cNvSpPr/>
            <p:nvPr/>
          </p:nvSpPr>
          <p:spPr>
            <a:xfrm>
              <a:off x="0" y="0"/>
              <a:ext cx="4816592" cy="937983"/>
            </a:xfrm>
            <a:custGeom>
              <a:avLst/>
              <a:gdLst/>
              <a:ahLst/>
              <a:cxnLst/>
              <a:rect l="l" t="t" r="r" b="b"/>
              <a:pathLst>
                <a:path w="4816592" h="937983">
                  <a:moveTo>
                    <a:pt x="0" y="0"/>
                  </a:moveTo>
                  <a:lnTo>
                    <a:pt x="4816592" y="0"/>
                  </a:lnTo>
                  <a:lnTo>
                    <a:pt x="4816592" y="937983"/>
                  </a:lnTo>
                  <a:lnTo>
                    <a:pt x="0" y="937983"/>
                  </a:lnTo>
                  <a:close/>
                </a:path>
              </a:pathLst>
            </a:custGeom>
            <a:solidFill>
              <a:srgbClr val="6DA2ED"/>
            </a:solidFill>
          </p:spPr>
        </p:sp>
        <p:sp>
          <p:nvSpPr>
            <p:cNvPr id="4" name="TextBox 4"/>
            <p:cNvSpPr txBox="1"/>
            <p:nvPr/>
          </p:nvSpPr>
          <p:spPr>
            <a:xfrm>
              <a:off x="0" y="-47625"/>
              <a:ext cx="4816593" cy="985608"/>
            </a:xfrm>
            <a:prstGeom prst="rect">
              <a:avLst/>
            </a:prstGeom>
          </p:spPr>
          <p:txBody>
            <a:bodyPr lIns="50800" tIns="50800" rIns="50800" bIns="50800" rtlCol="0" anchor="ctr"/>
            <a:lstStyle/>
            <a:p>
              <a:pPr algn="ctr">
                <a:lnSpc>
                  <a:spcPts val="2600"/>
                </a:lnSpc>
              </a:pPr>
              <a:endParaRPr/>
            </a:p>
          </p:txBody>
        </p:sp>
      </p:grpSp>
      <p:sp>
        <p:nvSpPr>
          <p:cNvPr id="5" name="Freeform 5"/>
          <p:cNvSpPr/>
          <p:nvPr/>
        </p:nvSpPr>
        <p:spPr>
          <a:xfrm>
            <a:off x="203949" y="1989786"/>
            <a:ext cx="5610765" cy="7712391"/>
          </a:xfrm>
          <a:custGeom>
            <a:avLst/>
            <a:gdLst/>
            <a:ahLst/>
            <a:cxnLst/>
            <a:rect l="l" t="t" r="r" b="b"/>
            <a:pathLst>
              <a:path w="5610765" h="7712391">
                <a:moveTo>
                  <a:pt x="0" y="0"/>
                </a:moveTo>
                <a:lnTo>
                  <a:pt x="5610764" y="0"/>
                </a:lnTo>
                <a:lnTo>
                  <a:pt x="5610764" y="7712391"/>
                </a:lnTo>
                <a:lnTo>
                  <a:pt x="0" y="7712391"/>
                </a:lnTo>
                <a:lnTo>
                  <a:pt x="0" y="0"/>
                </a:lnTo>
                <a:close/>
              </a:path>
            </a:pathLst>
          </a:custGeom>
          <a:blipFill>
            <a:blip r:embed="rId2"/>
            <a:stretch>
              <a:fillRect/>
            </a:stretch>
          </a:blipFill>
        </p:spPr>
      </p:sp>
      <p:sp>
        <p:nvSpPr>
          <p:cNvPr id="6" name="Freeform 6"/>
          <p:cNvSpPr/>
          <p:nvPr/>
        </p:nvSpPr>
        <p:spPr>
          <a:xfrm>
            <a:off x="14478000" y="771525"/>
            <a:ext cx="3436594" cy="3382446"/>
          </a:xfrm>
          <a:custGeom>
            <a:avLst/>
            <a:gdLst/>
            <a:ahLst/>
            <a:cxnLst/>
            <a:rect l="l" t="t" r="r" b="b"/>
            <a:pathLst>
              <a:path w="4093238" h="4093238">
                <a:moveTo>
                  <a:pt x="0" y="0"/>
                </a:moveTo>
                <a:lnTo>
                  <a:pt x="4093238" y="0"/>
                </a:lnTo>
                <a:lnTo>
                  <a:pt x="4093238" y="4093238"/>
                </a:lnTo>
                <a:lnTo>
                  <a:pt x="0" y="40932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771525"/>
            <a:ext cx="8959382" cy="1009379"/>
          </a:xfrm>
          <a:prstGeom prst="rect">
            <a:avLst/>
          </a:prstGeom>
        </p:spPr>
        <p:txBody>
          <a:bodyPr lIns="0" tIns="0" rIns="0" bIns="0" rtlCol="0" anchor="t">
            <a:spAutoFit/>
          </a:bodyPr>
          <a:lstStyle/>
          <a:p>
            <a:pPr marL="0" lvl="0" indent="0" algn="l">
              <a:lnSpc>
                <a:spcPts val="3960"/>
              </a:lnSpc>
              <a:spcBef>
                <a:spcPct val="0"/>
              </a:spcBef>
            </a:pPr>
            <a:r>
              <a:rPr lang="en-US" sz="2800" spc="-66" dirty="0">
                <a:solidFill>
                  <a:schemeClr val="tx1">
                    <a:lumMod val="75000"/>
                    <a:lumOff val="25000"/>
                  </a:schemeClr>
                </a:solidFill>
                <a:latin typeface="Cambria" panose="02040503050406030204" pitchFamily="18" charset="0"/>
                <a:ea typeface="Cambria" panose="02040503050406030204" pitchFamily="18" charset="0"/>
                <a:cs typeface="Lilita One"/>
                <a:sym typeface="Lilita One"/>
              </a:rPr>
              <a:t>SQL Project By – </a:t>
            </a:r>
            <a:r>
              <a:rPr lang="en-US" sz="3300" b="1" spc="-66" dirty="0">
                <a:solidFill>
                  <a:schemeClr val="tx2">
                    <a:lumMod val="50000"/>
                  </a:schemeClr>
                </a:solidFill>
                <a:latin typeface="Cambria" panose="02040503050406030204" pitchFamily="18" charset="0"/>
                <a:ea typeface="Cambria" panose="02040503050406030204" pitchFamily="18" charset="0"/>
                <a:cs typeface="Lilita One"/>
                <a:sym typeface="Lilita One"/>
              </a:rPr>
              <a:t>Bhushan Prabhakar Dhawas</a:t>
            </a:r>
            <a:r>
              <a:rPr lang="en-US" sz="3300" spc="-66" dirty="0">
                <a:solidFill>
                  <a:schemeClr val="tx2">
                    <a:lumMod val="50000"/>
                  </a:schemeClr>
                </a:solidFill>
                <a:latin typeface="Cambria" panose="02040503050406030204" pitchFamily="18" charset="0"/>
                <a:ea typeface="Cambria" panose="02040503050406030204" pitchFamily="18" charset="0"/>
                <a:cs typeface="Lilita One"/>
                <a:sym typeface="Lilita One"/>
              </a:rPr>
              <a:t> </a:t>
            </a:r>
          </a:p>
          <a:p>
            <a:pPr marL="0" lvl="0" indent="0" algn="l">
              <a:lnSpc>
                <a:spcPts val="3960"/>
              </a:lnSpc>
              <a:spcBef>
                <a:spcPct val="0"/>
              </a:spcBef>
            </a:pPr>
            <a:r>
              <a:rPr lang="en-US" sz="3300" u="none" spc="-66" dirty="0">
                <a:solidFill>
                  <a:srgbClr val="FFE174"/>
                </a:solidFill>
                <a:latin typeface="Lilita One"/>
                <a:ea typeface="Lilita One"/>
                <a:cs typeface="Lilita One"/>
                <a:sym typeface="Lilita One"/>
              </a:rPr>
              <a:t> </a:t>
            </a:r>
            <a:r>
              <a:rPr lang="en-US" sz="2800" spc="-66" dirty="0">
                <a:solidFill>
                  <a:schemeClr val="tx1">
                    <a:lumMod val="75000"/>
                    <a:lumOff val="25000"/>
                  </a:schemeClr>
                </a:solidFill>
                <a:latin typeface="Cambria" panose="02040503050406030204" pitchFamily="18" charset="0"/>
                <a:ea typeface="Cambria" panose="02040503050406030204" pitchFamily="18" charset="0"/>
                <a:sym typeface="Lilita One"/>
              </a:rPr>
              <a:t>LinkedIn –</a:t>
            </a:r>
            <a:r>
              <a:rPr lang="en-US" sz="3300" b="1" spc="-66" dirty="0">
                <a:solidFill>
                  <a:schemeClr val="tx2">
                    <a:lumMod val="50000"/>
                  </a:schemeClr>
                </a:solidFill>
                <a:latin typeface="Cambria" panose="02040503050406030204" pitchFamily="18" charset="0"/>
                <a:ea typeface="Cambria" panose="02040503050406030204" pitchFamily="18" charset="0"/>
                <a:sym typeface="Lilita One"/>
              </a:rPr>
              <a:t> (</a:t>
            </a:r>
            <a:r>
              <a:rPr lang="en-US" sz="3300" b="1" spc="-66" dirty="0">
                <a:solidFill>
                  <a:schemeClr val="tx2">
                    <a:lumMod val="50000"/>
                  </a:schemeClr>
                </a:solidFill>
                <a:latin typeface="Cambria" panose="02040503050406030204" pitchFamily="18" charset="0"/>
                <a:ea typeface="Cambria" panose="02040503050406030204" pitchFamily="18" charset="0"/>
                <a:sym typeface="Lilita One"/>
                <a:hlinkClick r:id="rId5"/>
              </a:rPr>
              <a:t>link</a:t>
            </a:r>
            <a:r>
              <a:rPr lang="en-US" sz="3300" b="1" spc="-66" dirty="0">
                <a:solidFill>
                  <a:schemeClr val="tx2">
                    <a:lumMod val="50000"/>
                  </a:schemeClr>
                </a:solidFill>
                <a:latin typeface="Cambria" panose="02040503050406030204" pitchFamily="18" charset="0"/>
                <a:ea typeface="Cambria" panose="02040503050406030204" pitchFamily="18" charset="0"/>
                <a:sym typeface="Lilita One"/>
              </a:rPr>
              <a:t>)</a:t>
            </a:r>
          </a:p>
        </p:txBody>
      </p:sp>
      <p:grpSp>
        <p:nvGrpSpPr>
          <p:cNvPr id="8" name="Group 8"/>
          <p:cNvGrpSpPr/>
          <p:nvPr/>
        </p:nvGrpSpPr>
        <p:grpSpPr>
          <a:xfrm>
            <a:off x="6477000" y="5143500"/>
            <a:ext cx="8948744" cy="3578909"/>
            <a:chOff x="749319" y="-936642"/>
            <a:chExt cx="11931658" cy="4771879"/>
          </a:xfrm>
        </p:grpSpPr>
        <p:sp>
          <p:nvSpPr>
            <p:cNvPr id="9" name="TextBox 9"/>
            <p:cNvSpPr txBox="1"/>
            <p:nvPr/>
          </p:nvSpPr>
          <p:spPr>
            <a:xfrm>
              <a:off x="6337319" y="-936642"/>
              <a:ext cx="5818133" cy="2607638"/>
            </a:xfrm>
            <a:prstGeom prst="rect">
              <a:avLst/>
            </a:prstGeom>
          </p:spPr>
          <p:txBody>
            <a:bodyPr wrap="square" lIns="0" tIns="0" rIns="0" bIns="0" rtlCol="0" anchor="t">
              <a:spAutoFit/>
            </a:bodyPr>
            <a:lstStyle/>
            <a:p>
              <a:pPr algn="r">
                <a:lnSpc>
                  <a:spcPts val="15277"/>
                </a:lnSpc>
              </a:pPr>
              <a:r>
                <a:rPr lang="en-US" sz="12730" spc="-254" dirty="0">
                  <a:solidFill>
                    <a:srgbClr val="FF7C7F"/>
                  </a:solidFill>
                  <a:latin typeface="Lilita One"/>
                  <a:ea typeface="Lilita One"/>
                  <a:cs typeface="Lilita One"/>
                  <a:sym typeface="Lilita One"/>
                </a:rPr>
                <a:t>   </a:t>
              </a:r>
            </a:p>
          </p:txBody>
        </p:sp>
        <p:sp>
          <p:nvSpPr>
            <p:cNvPr id="10" name="TextBox 10"/>
            <p:cNvSpPr txBox="1"/>
            <p:nvPr/>
          </p:nvSpPr>
          <p:spPr>
            <a:xfrm>
              <a:off x="749319" y="1298558"/>
              <a:ext cx="11931658" cy="2536679"/>
            </a:xfrm>
            <a:prstGeom prst="rect">
              <a:avLst/>
            </a:prstGeom>
          </p:spPr>
          <p:txBody>
            <a:bodyPr wrap="square" lIns="0" tIns="0" rIns="0" bIns="0" rtlCol="0" anchor="t">
              <a:spAutoFit/>
            </a:bodyPr>
            <a:lstStyle/>
            <a:p>
              <a:pPr marL="0" lvl="0" indent="0" algn="r">
                <a:lnSpc>
                  <a:spcPts val="15276"/>
                </a:lnSpc>
                <a:spcBef>
                  <a:spcPct val="0"/>
                </a:spcBef>
              </a:pPr>
              <a:r>
                <a:rPr lang="en-US" sz="9600" spc="-254" dirty="0">
                  <a:solidFill>
                    <a:srgbClr val="74BFEF"/>
                  </a:solidFill>
                  <a:latin typeface="Aharoni" panose="02010803020104030203" pitchFamily="2" charset="-79"/>
                  <a:cs typeface="Aharoni" panose="02010803020104030203" pitchFamily="2" charset="-79"/>
                  <a:sym typeface="Lilita One"/>
                </a:rPr>
                <a:t>Social</a:t>
              </a:r>
              <a:r>
                <a:rPr lang="en-US" sz="12730" u="none" spc="-254" dirty="0">
                  <a:solidFill>
                    <a:srgbClr val="74BFEF"/>
                  </a:solidFill>
                  <a:latin typeface="Lilita One"/>
                  <a:ea typeface="Lilita One"/>
                  <a:cs typeface="Lilita One"/>
                  <a:sym typeface="Lilita One"/>
                </a:rPr>
                <a:t> </a:t>
              </a:r>
              <a:r>
                <a:rPr lang="en-US" sz="9600" spc="-254" dirty="0">
                  <a:solidFill>
                    <a:srgbClr val="74BFEF"/>
                  </a:solidFill>
                  <a:latin typeface="Aharoni" panose="02010803020104030203" pitchFamily="2" charset="-79"/>
                  <a:cs typeface="Aharoni" panose="02010803020104030203" pitchFamily="2" charset="-79"/>
                  <a:sym typeface="Lilita One"/>
                </a:rPr>
                <a:t>Media</a:t>
              </a:r>
            </a:p>
          </p:txBody>
        </p:sp>
      </p:grpSp>
      <p:sp>
        <p:nvSpPr>
          <p:cNvPr id="11" name="TextBox 10">
            <a:extLst>
              <a:ext uri="{FF2B5EF4-FFF2-40B4-BE49-F238E27FC236}">
                <a16:creationId xmlns:a16="http://schemas.microsoft.com/office/drawing/2014/main" id="{6241A937-62A1-6F1D-4395-A461CD1B96E1}"/>
              </a:ext>
            </a:extLst>
          </p:cNvPr>
          <p:cNvSpPr txBox="1"/>
          <p:nvPr/>
        </p:nvSpPr>
        <p:spPr>
          <a:xfrm>
            <a:off x="8610600" y="8214805"/>
            <a:ext cx="5867400" cy="1840889"/>
          </a:xfrm>
          <a:prstGeom prst="rect">
            <a:avLst/>
          </a:prstGeom>
        </p:spPr>
        <p:txBody>
          <a:bodyPr wrap="square" lIns="0" tIns="0" rIns="0" bIns="0" rtlCol="0" anchor="t">
            <a:spAutoFit/>
          </a:bodyPr>
          <a:lstStyle/>
          <a:p>
            <a:pPr marL="0" lvl="0" indent="0" algn="r">
              <a:lnSpc>
                <a:spcPts val="15276"/>
              </a:lnSpc>
              <a:spcBef>
                <a:spcPct val="0"/>
              </a:spcBef>
            </a:pPr>
            <a:r>
              <a:rPr lang="en-US" sz="9600" spc="-254" dirty="0">
                <a:solidFill>
                  <a:srgbClr val="74BFEF"/>
                </a:solidFill>
                <a:latin typeface="Aharoni" panose="02010803020104030203" pitchFamily="2" charset="-79"/>
                <a:ea typeface="Lilita One"/>
                <a:cs typeface="Aharoni" panose="02010803020104030203" pitchFamily="2" charset="-79"/>
                <a:sym typeface="Lilita One"/>
              </a:rPr>
              <a:t>Analysis</a:t>
            </a:r>
            <a:endParaRPr lang="en-US" sz="9600" u="none" spc="-254" dirty="0">
              <a:solidFill>
                <a:srgbClr val="74BFEF"/>
              </a:solidFill>
              <a:latin typeface="Aharoni" panose="02010803020104030203" pitchFamily="2" charset="-79"/>
              <a:ea typeface="Lilita One"/>
              <a:cs typeface="Aharoni" panose="02010803020104030203" pitchFamily="2" charset="-79"/>
              <a:sym typeface="Lilita One"/>
            </a:endParaRPr>
          </a:p>
        </p:txBody>
      </p:sp>
      <p:pic>
        <p:nvPicPr>
          <p:cNvPr id="15" name="Picture 14">
            <a:extLst>
              <a:ext uri="{FF2B5EF4-FFF2-40B4-BE49-F238E27FC236}">
                <a16:creationId xmlns:a16="http://schemas.microsoft.com/office/drawing/2014/main" id="{CD9B6D22-6A26-1161-D1C3-D3995982F7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0944" y="4145252"/>
            <a:ext cx="8458200" cy="32445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6EC8FA00-6C82-2353-5E34-C49B05580821}"/>
              </a:ext>
            </a:extLst>
          </p:cNvPr>
          <p:cNvSpPr txBox="1"/>
          <p:nvPr/>
        </p:nvSpPr>
        <p:spPr>
          <a:xfrm>
            <a:off x="5562600" y="390532"/>
            <a:ext cx="7350969" cy="1104148"/>
          </a:xfrm>
          <a:prstGeom prst="rect">
            <a:avLst/>
          </a:prstGeom>
        </p:spPr>
        <p:txBody>
          <a:bodyPr wrap="square" lIns="0" tIns="0" rIns="0" bIns="0" rtlCol="0" anchor="t">
            <a:spAutoFit/>
          </a:bodyPr>
          <a:lstStyle/>
          <a:p>
            <a:pPr marL="0" lvl="0" indent="0" algn="r">
              <a:lnSpc>
                <a:spcPts val="8640"/>
              </a:lnSpc>
              <a:spcBef>
                <a:spcPct val="0"/>
              </a:spcBef>
            </a:pPr>
            <a:r>
              <a:rPr lang="en-US" sz="7200" u="sng" spc="-254" dirty="0">
                <a:solidFill>
                  <a:schemeClr val="tx2">
                    <a:lumMod val="75000"/>
                  </a:schemeClr>
                </a:solidFill>
                <a:latin typeface="Aharoni" panose="02010803020104030203" pitchFamily="2" charset="-79"/>
                <a:cs typeface="Aharoni" panose="02010803020104030203" pitchFamily="2" charset="-79"/>
                <a:sym typeface="Lilita One"/>
              </a:rPr>
              <a:t>User Classification</a:t>
            </a:r>
          </a:p>
        </p:txBody>
      </p:sp>
      <p:graphicFrame>
        <p:nvGraphicFramePr>
          <p:cNvPr id="4" name="Chart 3">
            <a:extLst>
              <a:ext uri="{FF2B5EF4-FFF2-40B4-BE49-F238E27FC236}">
                <a16:creationId xmlns:a16="http://schemas.microsoft.com/office/drawing/2014/main" id="{7D41F7A0-D94F-CEDC-CB09-28AAF25CE3E2}"/>
              </a:ext>
            </a:extLst>
          </p:cNvPr>
          <p:cNvGraphicFramePr>
            <a:graphicFrameLocks/>
          </p:cNvGraphicFramePr>
          <p:nvPr>
            <p:extLst>
              <p:ext uri="{D42A27DB-BD31-4B8C-83A1-F6EECF244321}">
                <p14:modId xmlns:p14="http://schemas.microsoft.com/office/powerpoint/2010/main" val="3639388499"/>
              </p:ext>
            </p:extLst>
          </p:nvPr>
        </p:nvGraphicFramePr>
        <p:xfrm>
          <a:off x="990601" y="1494680"/>
          <a:ext cx="5943600" cy="407745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B29709E1-35E7-4483-B9B2-993FC7EF83D1}"/>
              </a:ext>
            </a:extLst>
          </p:cNvPr>
          <p:cNvGraphicFramePr>
            <a:graphicFrameLocks/>
          </p:cNvGraphicFramePr>
          <p:nvPr>
            <p:extLst>
              <p:ext uri="{D42A27DB-BD31-4B8C-83A1-F6EECF244321}">
                <p14:modId xmlns:p14="http://schemas.microsoft.com/office/powerpoint/2010/main" val="1036465885"/>
              </p:ext>
            </p:extLst>
          </p:nvPr>
        </p:nvGraphicFramePr>
        <p:xfrm>
          <a:off x="11353800" y="1562100"/>
          <a:ext cx="5943600" cy="36576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22">
            <a:extLst>
              <a:ext uri="{FF2B5EF4-FFF2-40B4-BE49-F238E27FC236}">
                <a16:creationId xmlns:a16="http://schemas.microsoft.com/office/drawing/2014/main" id="{7ACD422E-7BD4-D64B-731D-D0442DD413D5}"/>
              </a:ext>
            </a:extLst>
          </p:cNvPr>
          <p:cNvSpPr txBox="1"/>
          <p:nvPr/>
        </p:nvSpPr>
        <p:spPr>
          <a:xfrm>
            <a:off x="152400" y="6210300"/>
            <a:ext cx="8287916" cy="3235501"/>
          </a:xfrm>
          <a:prstGeom prst="rect">
            <a:avLst/>
          </a:prstGeom>
        </p:spPr>
        <p:txBody>
          <a:bodyPr wrap="square" lIns="0" tIns="0" rIns="0" bIns="0" rtlCol="0" anchor="t">
            <a:spAutoFit/>
          </a:bodyPr>
          <a:lstStyle/>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Out of </a:t>
            </a:r>
            <a:r>
              <a:rPr lang="en-US" sz="2800" b="1" dirty="0">
                <a:latin typeface="Times New Roman"/>
                <a:cs typeface="Times New Roman"/>
                <a:sym typeface="Lilita One"/>
              </a:rPr>
              <a:t>100</a:t>
            </a:r>
            <a:r>
              <a:rPr lang="en-US" sz="2800" dirty="0">
                <a:latin typeface="Times New Roman"/>
                <a:cs typeface="Times New Roman"/>
                <a:sym typeface="Lilita One"/>
              </a:rPr>
              <a:t> users there are only </a:t>
            </a:r>
            <a:r>
              <a:rPr lang="en-US" sz="2800" b="1" dirty="0">
                <a:latin typeface="Times New Roman"/>
                <a:cs typeface="Times New Roman"/>
                <a:sym typeface="Lilita One"/>
              </a:rPr>
              <a:t>30% </a:t>
            </a:r>
            <a:r>
              <a:rPr lang="en-US" sz="2800" dirty="0">
                <a:latin typeface="Times New Roman"/>
                <a:cs typeface="Times New Roman"/>
                <a:sym typeface="Lilita One"/>
              </a:rPr>
              <a:t>of </a:t>
            </a:r>
            <a:r>
              <a:rPr lang="en-US" sz="2800" b="1" dirty="0">
                <a:latin typeface="Times New Roman"/>
                <a:cs typeface="Times New Roman"/>
                <a:sym typeface="Lilita One"/>
              </a:rPr>
              <a:t>Active Users</a:t>
            </a:r>
            <a:r>
              <a:rPr lang="en-US" sz="2800" dirty="0">
                <a:latin typeface="Times New Roman"/>
                <a:cs typeface="Times New Roman"/>
                <a:sym typeface="Lilita One"/>
              </a:rPr>
              <a:t>.</a:t>
            </a:r>
          </a:p>
          <a:p>
            <a:pPr marL="577850" indent="-457200">
              <a:lnSpc>
                <a:spcPct val="150000"/>
              </a:lnSpc>
              <a:buClr>
                <a:schemeClr val="tx1"/>
              </a:buClr>
              <a:buSzPts val="1700"/>
              <a:buFont typeface="Wingdings" panose="05000000000000000000" pitchFamily="2" charset="2"/>
              <a:buChar char="v"/>
            </a:pPr>
            <a:r>
              <a:rPr lang="en-US" sz="2800" b="1" dirty="0">
                <a:latin typeface="Times New Roman"/>
                <a:cs typeface="Times New Roman"/>
                <a:sym typeface="Lilita One"/>
              </a:rPr>
              <a:t>34 % </a:t>
            </a:r>
            <a:r>
              <a:rPr lang="en-US" sz="2800" dirty="0">
                <a:latin typeface="Times New Roman"/>
                <a:cs typeface="Times New Roman"/>
                <a:sym typeface="Lilita One"/>
              </a:rPr>
              <a:t>of users are </a:t>
            </a:r>
            <a:r>
              <a:rPr lang="en-US" sz="2800" b="1" dirty="0">
                <a:latin typeface="Times New Roman"/>
                <a:cs typeface="Times New Roman"/>
                <a:sym typeface="Lilita One"/>
              </a:rPr>
              <a:t>Moderate Active Users</a:t>
            </a:r>
            <a:r>
              <a:rPr lang="en-US" sz="2800" dirty="0">
                <a:latin typeface="Times New Roman"/>
                <a:cs typeface="Times New Roman"/>
                <a:sym typeface="Lilita One"/>
              </a:rPr>
              <a:t>.</a:t>
            </a:r>
          </a:p>
          <a:p>
            <a:pPr marL="577850" indent="-457200">
              <a:lnSpc>
                <a:spcPct val="150000"/>
              </a:lnSpc>
              <a:buClr>
                <a:schemeClr val="tx1"/>
              </a:buClr>
              <a:buSzPts val="1700"/>
              <a:buFont typeface="Wingdings" panose="05000000000000000000" pitchFamily="2" charset="2"/>
              <a:buChar char="v"/>
            </a:pPr>
            <a:r>
              <a:rPr lang="en-US" sz="2800" b="1" dirty="0">
                <a:latin typeface="Times New Roman"/>
                <a:cs typeface="Times New Roman"/>
                <a:sym typeface="Lilita One"/>
              </a:rPr>
              <a:t>Inactive Users </a:t>
            </a:r>
            <a:r>
              <a:rPr lang="en-US" sz="2800" dirty="0">
                <a:latin typeface="Times New Roman"/>
                <a:cs typeface="Times New Roman"/>
                <a:sym typeface="Lilita One"/>
              </a:rPr>
              <a:t>are the those users who have very low engagement rate and they are </a:t>
            </a:r>
            <a:r>
              <a:rPr lang="en-US" sz="2800" b="1" dirty="0">
                <a:latin typeface="Times New Roman"/>
                <a:cs typeface="Times New Roman"/>
                <a:sym typeface="Lilita One"/>
              </a:rPr>
              <a:t>34 %. </a:t>
            </a:r>
          </a:p>
          <a:p>
            <a:pPr marL="120650" marR="0" lvl="0" algn="l" rtl="0">
              <a:lnSpc>
                <a:spcPct val="150000"/>
              </a:lnSpc>
              <a:spcBef>
                <a:spcPts val="0"/>
              </a:spcBef>
              <a:spcAft>
                <a:spcPts val="0"/>
              </a:spcAft>
              <a:buClr>
                <a:schemeClr val="lt1"/>
              </a:buClr>
              <a:buSzPts val="1700"/>
            </a:pPr>
            <a:endParaRPr lang="en-US" sz="3200" dirty="0">
              <a:latin typeface="Times New Roman"/>
              <a:cs typeface="Times New Roman"/>
              <a:sym typeface="Times New Roman"/>
            </a:endParaRPr>
          </a:p>
        </p:txBody>
      </p:sp>
      <p:sp>
        <p:nvSpPr>
          <p:cNvPr id="8" name="TextBox 22">
            <a:extLst>
              <a:ext uri="{FF2B5EF4-FFF2-40B4-BE49-F238E27FC236}">
                <a16:creationId xmlns:a16="http://schemas.microsoft.com/office/drawing/2014/main" id="{9D6A191A-7775-CD8F-668B-3411323A3526}"/>
              </a:ext>
            </a:extLst>
          </p:cNvPr>
          <p:cNvSpPr txBox="1"/>
          <p:nvPr/>
        </p:nvSpPr>
        <p:spPr>
          <a:xfrm>
            <a:off x="10287000" y="6210300"/>
            <a:ext cx="8287916" cy="3881832"/>
          </a:xfrm>
          <a:prstGeom prst="rect">
            <a:avLst/>
          </a:prstGeom>
        </p:spPr>
        <p:txBody>
          <a:bodyPr wrap="square" lIns="0" tIns="0" rIns="0" bIns="0" rtlCol="0" anchor="t">
            <a:spAutoFit/>
          </a:bodyPr>
          <a:lstStyle/>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There are total </a:t>
            </a:r>
            <a:r>
              <a:rPr lang="en-US" sz="2800" b="1" dirty="0">
                <a:latin typeface="Times New Roman"/>
                <a:cs typeface="Times New Roman"/>
                <a:sym typeface="Lilita One"/>
              </a:rPr>
              <a:t>100 </a:t>
            </a:r>
            <a:r>
              <a:rPr lang="en-US" sz="2800" dirty="0">
                <a:latin typeface="Times New Roman"/>
                <a:cs typeface="Times New Roman"/>
                <a:sym typeface="Lilita One"/>
              </a:rPr>
              <a:t>users.</a:t>
            </a:r>
          </a:p>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There users who created their account before </a:t>
            </a:r>
            <a:r>
              <a:rPr lang="en-US" sz="2800" b="1" dirty="0">
                <a:latin typeface="Times New Roman"/>
                <a:cs typeface="Times New Roman"/>
                <a:sym typeface="Lilita One"/>
              </a:rPr>
              <a:t>2017</a:t>
            </a:r>
            <a:r>
              <a:rPr lang="en-US" sz="2800" dirty="0">
                <a:latin typeface="Times New Roman"/>
                <a:cs typeface="Times New Roman"/>
                <a:sym typeface="Lilita One"/>
              </a:rPr>
              <a:t> are considered as Old Users else New Users.</a:t>
            </a:r>
          </a:p>
          <a:p>
            <a:pPr marL="577850" indent="-457200">
              <a:lnSpc>
                <a:spcPct val="150000"/>
              </a:lnSpc>
              <a:buClr>
                <a:schemeClr val="tx1"/>
              </a:buClr>
              <a:buSzPts val="1700"/>
              <a:buFont typeface="Wingdings" panose="05000000000000000000" pitchFamily="2" charset="2"/>
              <a:buChar char="v"/>
            </a:pPr>
            <a:r>
              <a:rPr lang="en-US" sz="2800" b="1" dirty="0">
                <a:latin typeface="Times New Roman"/>
                <a:cs typeface="Times New Roman"/>
                <a:sym typeface="Lilita One"/>
              </a:rPr>
              <a:t>65% </a:t>
            </a:r>
            <a:r>
              <a:rPr lang="en-US" sz="2800" dirty="0">
                <a:latin typeface="Times New Roman"/>
                <a:cs typeface="Times New Roman"/>
                <a:sym typeface="Lilita One"/>
              </a:rPr>
              <a:t>of users are </a:t>
            </a:r>
            <a:r>
              <a:rPr lang="en-US" sz="2800" b="1" dirty="0">
                <a:latin typeface="Times New Roman"/>
                <a:cs typeface="Times New Roman"/>
                <a:sym typeface="Lilita One"/>
              </a:rPr>
              <a:t>Old Users </a:t>
            </a:r>
            <a:r>
              <a:rPr lang="en-US" sz="2800" dirty="0">
                <a:latin typeface="Times New Roman"/>
                <a:cs typeface="Times New Roman"/>
                <a:sym typeface="Lilita One"/>
              </a:rPr>
              <a:t>and </a:t>
            </a:r>
            <a:r>
              <a:rPr lang="en-US" sz="2800" b="1" dirty="0">
                <a:latin typeface="Times New Roman"/>
                <a:cs typeface="Times New Roman"/>
                <a:sym typeface="Lilita One"/>
              </a:rPr>
              <a:t>35 % </a:t>
            </a:r>
            <a:r>
              <a:rPr lang="en-US" sz="2800" dirty="0">
                <a:latin typeface="Times New Roman"/>
                <a:cs typeface="Times New Roman"/>
                <a:sym typeface="Lilita One"/>
              </a:rPr>
              <a:t>of users are </a:t>
            </a:r>
            <a:r>
              <a:rPr lang="en-US" sz="2800" b="1" dirty="0">
                <a:latin typeface="Times New Roman"/>
                <a:cs typeface="Times New Roman"/>
                <a:sym typeface="Lilita One"/>
              </a:rPr>
              <a:t>New Users</a:t>
            </a:r>
            <a:r>
              <a:rPr lang="en-US" sz="2800" dirty="0">
                <a:latin typeface="Times New Roman"/>
                <a:cs typeface="Times New Roman"/>
                <a:sym typeface="Lilita One"/>
              </a:rPr>
              <a:t>.</a:t>
            </a:r>
          </a:p>
          <a:p>
            <a:pPr marL="120650" marR="0" lvl="0" algn="l" rtl="0">
              <a:lnSpc>
                <a:spcPct val="150000"/>
              </a:lnSpc>
              <a:spcBef>
                <a:spcPts val="0"/>
              </a:spcBef>
              <a:spcAft>
                <a:spcPts val="0"/>
              </a:spcAft>
              <a:buClr>
                <a:schemeClr val="lt1"/>
              </a:buClr>
              <a:buSzPts val="1700"/>
            </a:pPr>
            <a:endParaRPr lang="en-US" sz="3200" dirty="0">
              <a:latin typeface="Times New Roman"/>
              <a:cs typeface="Times New Roman"/>
              <a:sym typeface="Times New Roman"/>
            </a:endParaRPr>
          </a:p>
        </p:txBody>
      </p:sp>
      <p:sp>
        <p:nvSpPr>
          <p:cNvPr id="3" name="Freeform 16">
            <a:extLst>
              <a:ext uri="{FF2B5EF4-FFF2-40B4-BE49-F238E27FC236}">
                <a16:creationId xmlns:a16="http://schemas.microsoft.com/office/drawing/2014/main" id="{D088CCFC-4093-3267-F8CB-D99549CD61D2}"/>
              </a:ext>
            </a:extLst>
          </p:cNvPr>
          <p:cNvSpPr/>
          <p:nvPr/>
        </p:nvSpPr>
        <p:spPr>
          <a:xfrm>
            <a:off x="7734300" y="2340726"/>
            <a:ext cx="2819400" cy="2673723"/>
          </a:xfrm>
          <a:custGeom>
            <a:avLst/>
            <a:gdLst/>
            <a:ahLst/>
            <a:cxnLst/>
            <a:rect l="l" t="t" r="r" b="b"/>
            <a:pathLst>
              <a:path w="1524414" h="1546226">
                <a:moveTo>
                  <a:pt x="0" y="0"/>
                </a:moveTo>
                <a:lnTo>
                  <a:pt x="1524414" y="0"/>
                </a:lnTo>
                <a:lnTo>
                  <a:pt x="1524414" y="1546225"/>
                </a:lnTo>
                <a:lnTo>
                  <a:pt x="0" y="1546225"/>
                </a:lnTo>
                <a:lnTo>
                  <a:pt x="0" y="0"/>
                </a:lnTo>
                <a:close/>
              </a:path>
            </a:pathLst>
          </a:custGeom>
          <a:blipFill>
            <a:blip r:embed="rId4"/>
            <a:stretch>
              <a:fillRect/>
            </a:stretch>
          </a:blipFill>
        </p:spPr>
      </p:sp>
    </p:spTree>
    <p:extLst>
      <p:ext uri="{BB962C8B-B14F-4D97-AF65-F5344CB8AC3E}">
        <p14:creationId xmlns:p14="http://schemas.microsoft.com/office/powerpoint/2010/main" val="420299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46B8C3A-B9C4-2ECE-97EF-F4483956849D}"/>
              </a:ext>
            </a:extLst>
          </p:cNvPr>
          <p:cNvGraphicFramePr>
            <a:graphicFrameLocks/>
          </p:cNvGraphicFramePr>
          <p:nvPr>
            <p:extLst>
              <p:ext uri="{D42A27DB-BD31-4B8C-83A1-F6EECF244321}">
                <p14:modId xmlns:p14="http://schemas.microsoft.com/office/powerpoint/2010/main" val="1400686502"/>
              </p:ext>
            </p:extLst>
          </p:nvPr>
        </p:nvGraphicFramePr>
        <p:xfrm>
          <a:off x="0" y="2476500"/>
          <a:ext cx="8120369" cy="571499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4">
            <a:extLst>
              <a:ext uri="{FF2B5EF4-FFF2-40B4-BE49-F238E27FC236}">
                <a16:creationId xmlns:a16="http://schemas.microsoft.com/office/drawing/2014/main" id="{AA6B309C-7F36-3F33-3AD2-9D8E91AD239D}"/>
              </a:ext>
            </a:extLst>
          </p:cNvPr>
          <p:cNvSpPr txBox="1"/>
          <p:nvPr/>
        </p:nvSpPr>
        <p:spPr>
          <a:xfrm>
            <a:off x="4060184" y="376419"/>
            <a:ext cx="10668000" cy="1104148"/>
          </a:xfrm>
          <a:prstGeom prst="rect">
            <a:avLst/>
          </a:prstGeom>
        </p:spPr>
        <p:txBody>
          <a:bodyPr wrap="square" lIns="0" tIns="0" rIns="0" bIns="0" rtlCol="0" anchor="t">
            <a:spAutoFit/>
          </a:bodyPr>
          <a:lstStyle/>
          <a:p>
            <a:pPr marL="0" lvl="0" indent="0" algn="r">
              <a:lnSpc>
                <a:spcPts val="8640"/>
              </a:lnSpc>
              <a:spcBef>
                <a:spcPct val="0"/>
              </a:spcBef>
            </a:pPr>
            <a:r>
              <a:rPr lang="en-US" sz="7200" u="sng" spc="-254" dirty="0">
                <a:solidFill>
                  <a:schemeClr val="tx2">
                    <a:lumMod val="75000"/>
                  </a:schemeClr>
                </a:solidFill>
                <a:latin typeface="Aharoni" panose="02010803020104030203" pitchFamily="2" charset="-79"/>
                <a:cs typeface="Aharoni" panose="02010803020104030203" pitchFamily="2" charset="-79"/>
                <a:sym typeface="Lilita One"/>
              </a:rPr>
              <a:t>User Activity On Photos</a:t>
            </a:r>
          </a:p>
        </p:txBody>
      </p:sp>
      <p:sp>
        <p:nvSpPr>
          <p:cNvPr id="6" name="TextBox 22">
            <a:extLst>
              <a:ext uri="{FF2B5EF4-FFF2-40B4-BE49-F238E27FC236}">
                <a16:creationId xmlns:a16="http://schemas.microsoft.com/office/drawing/2014/main" id="{CBD9DC73-E6B3-20D3-CD4C-05C64FDCDFA4}"/>
              </a:ext>
            </a:extLst>
          </p:cNvPr>
          <p:cNvSpPr txBox="1"/>
          <p:nvPr/>
        </p:nvSpPr>
        <p:spPr>
          <a:xfrm>
            <a:off x="8458200" y="1714500"/>
            <a:ext cx="8897516" cy="8221481"/>
          </a:xfrm>
          <a:prstGeom prst="rect">
            <a:avLst/>
          </a:prstGeom>
        </p:spPr>
        <p:txBody>
          <a:bodyPr wrap="square" lIns="0" tIns="0" rIns="0" bIns="0" rtlCol="0" anchor="t">
            <a:spAutoFit/>
          </a:bodyPr>
          <a:lstStyle/>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The chart shows the data of </a:t>
            </a:r>
            <a:r>
              <a:rPr lang="en-US" sz="2800" b="1" dirty="0">
                <a:latin typeface="Times New Roman"/>
                <a:cs typeface="Times New Roman"/>
                <a:sym typeface="Lilita One"/>
              </a:rPr>
              <a:t>Total number of Posts </a:t>
            </a:r>
            <a:r>
              <a:rPr lang="en-US" sz="2800" dirty="0">
                <a:latin typeface="Times New Roman"/>
                <a:cs typeface="Times New Roman"/>
                <a:sym typeface="Lilita One"/>
              </a:rPr>
              <a:t>for Users.</a:t>
            </a:r>
          </a:p>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Out of </a:t>
            </a:r>
            <a:r>
              <a:rPr lang="en-US" sz="2800" b="1" dirty="0">
                <a:latin typeface="Times New Roman"/>
                <a:cs typeface="Times New Roman"/>
                <a:sym typeface="Lilita One"/>
              </a:rPr>
              <a:t>100</a:t>
            </a:r>
            <a:r>
              <a:rPr lang="en-US" sz="2800" dirty="0">
                <a:latin typeface="Times New Roman"/>
                <a:cs typeface="Times New Roman"/>
                <a:sym typeface="Lilita One"/>
              </a:rPr>
              <a:t> users only </a:t>
            </a:r>
            <a:r>
              <a:rPr lang="en-US" sz="2800" b="1" dirty="0">
                <a:latin typeface="Times New Roman"/>
                <a:cs typeface="Times New Roman"/>
                <a:sym typeface="Lilita One"/>
              </a:rPr>
              <a:t>74</a:t>
            </a:r>
            <a:r>
              <a:rPr lang="en-US" sz="2800" dirty="0">
                <a:latin typeface="Times New Roman"/>
                <a:cs typeface="Times New Roman"/>
                <a:sym typeface="Lilita One"/>
              </a:rPr>
              <a:t> users post the photo.</a:t>
            </a:r>
          </a:p>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The majority (</a:t>
            </a:r>
            <a:r>
              <a:rPr lang="en-US" sz="2800" b="1" dirty="0">
                <a:latin typeface="Times New Roman"/>
                <a:cs typeface="Times New Roman"/>
                <a:sym typeface="Lilita One"/>
              </a:rPr>
              <a:t>18</a:t>
            </a:r>
            <a:r>
              <a:rPr lang="en-US" sz="2800" dirty="0">
                <a:latin typeface="Times New Roman"/>
                <a:cs typeface="Times New Roman"/>
                <a:sym typeface="Lilita One"/>
              </a:rPr>
              <a:t>) of users have only </a:t>
            </a:r>
            <a:r>
              <a:rPr lang="en-US" sz="2800" b="1" dirty="0">
                <a:latin typeface="Times New Roman"/>
                <a:cs typeface="Times New Roman"/>
                <a:sym typeface="Lilita One"/>
              </a:rPr>
              <a:t>1</a:t>
            </a:r>
            <a:r>
              <a:rPr lang="en-US" sz="2800" dirty="0">
                <a:latin typeface="Times New Roman"/>
                <a:cs typeface="Times New Roman"/>
                <a:sym typeface="Lilita One"/>
              </a:rPr>
              <a:t> post .</a:t>
            </a:r>
          </a:p>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Only </a:t>
            </a:r>
            <a:r>
              <a:rPr lang="en-US" sz="2800" b="1" dirty="0">
                <a:latin typeface="Times New Roman"/>
                <a:cs typeface="Times New Roman"/>
                <a:sym typeface="Lilita One"/>
              </a:rPr>
              <a:t>7 </a:t>
            </a:r>
            <a:r>
              <a:rPr lang="en-US" sz="2800" dirty="0">
                <a:latin typeface="Times New Roman"/>
                <a:cs typeface="Times New Roman"/>
                <a:sym typeface="Lilita One"/>
              </a:rPr>
              <a:t>users are posting photos </a:t>
            </a:r>
            <a:r>
              <a:rPr lang="en-US" sz="2800" b="1" dirty="0">
                <a:latin typeface="Times New Roman"/>
                <a:cs typeface="Times New Roman"/>
                <a:sym typeface="Lilita One"/>
              </a:rPr>
              <a:t>more than 5</a:t>
            </a:r>
            <a:r>
              <a:rPr lang="en-US" sz="2800" dirty="0">
                <a:latin typeface="Times New Roman"/>
                <a:cs typeface="Times New Roman"/>
                <a:sym typeface="Lilita One"/>
              </a:rPr>
              <a:t>.</a:t>
            </a:r>
          </a:p>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As the </a:t>
            </a:r>
            <a:r>
              <a:rPr lang="en-US" sz="2800" b="1" dirty="0">
                <a:latin typeface="Times New Roman"/>
                <a:cs typeface="Times New Roman"/>
                <a:sym typeface="Lilita One"/>
              </a:rPr>
              <a:t>number of post increases ,</a:t>
            </a:r>
            <a:r>
              <a:rPr lang="en-US" sz="2800" dirty="0">
                <a:latin typeface="Times New Roman"/>
                <a:cs typeface="Times New Roman"/>
                <a:sym typeface="Lilita One"/>
              </a:rPr>
              <a:t>the </a:t>
            </a:r>
            <a:r>
              <a:rPr lang="en-US" sz="2800" b="1" dirty="0">
                <a:latin typeface="Times New Roman"/>
                <a:cs typeface="Times New Roman"/>
                <a:sym typeface="Lilita One"/>
              </a:rPr>
              <a:t>user count decreases</a:t>
            </a:r>
            <a:r>
              <a:rPr lang="en-US" sz="2800" dirty="0">
                <a:latin typeface="Times New Roman"/>
                <a:cs typeface="Times New Roman"/>
                <a:sym typeface="Lilita One"/>
              </a:rPr>
              <a:t> significantly.</a:t>
            </a:r>
          </a:p>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This indicates that most users are minimally active.</a:t>
            </a:r>
          </a:p>
          <a:p>
            <a:pPr marL="577850" indent="-457200">
              <a:lnSpc>
                <a:spcPct val="150000"/>
              </a:lnSpc>
              <a:buClr>
                <a:schemeClr val="tx1"/>
              </a:buClr>
              <a:buSzPts val="1700"/>
              <a:buFont typeface="Wingdings" panose="05000000000000000000" pitchFamily="2" charset="2"/>
              <a:buChar char="v"/>
            </a:pPr>
            <a:r>
              <a:rPr lang="en-IN" sz="2800" b="1" dirty="0">
                <a:latin typeface="Times New Roman"/>
                <a:cs typeface="Times New Roman"/>
              </a:rPr>
              <a:t>The Hashtags with the highest engagement rate are: </a:t>
            </a:r>
          </a:p>
          <a:p>
            <a:pPr marL="457200" algn="just">
              <a:spcAft>
                <a:spcPts val="1200"/>
              </a:spcAft>
            </a:pPr>
            <a:r>
              <a:rPr lang="en-IN" sz="2800" dirty="0">
                <a:latin typeface="Times New Roman"/>
                <a:cs typeface="Times New Roman"/>
              </a:rPr>
              <a:t>1.beauty    2.delicious   3.foodie    4.dreamy</a:t>
            </a:r>
          </a:p>
          <a:p>
            <a:pPr marL="457200" algn="just">
              <a:spcAft>
                <a:spcPts val="1200"/>
              </a:spcAft>
            </a:pPr>
            <a:r>
              <a:rPr lang="en-IN" sz="2800" dirty="0">
                <a:latin typeface="Times New Roman"/>
                <a:cs typeface="Times New Roman"/>
              </a:rPr>
              <a:t>5.food       6.photography  </a:t>
            </a:r>
            <a:r>
              <a:rPr lang="en-IN" sz="2800" dirty="0">
                <a:effectLst/>
                <a:latin typeface="Times New Roman" panose="02020603050405020304" pitchFamily="18" charset="0"/>
                <a:ea typeface="Times New Roman" panose="02020603050405020304" pitchFamily="18" charset="0"/>
              </a:rPr>
              <a:t>7.</a:t>
            </a:r>
            <a:r>
              <a:rPr lang="en-IN" sz="2800" dirty="0">
                <a:latin typeface="Times New Roman" panose="02020603050405020304" pitchFamily="18" charset="0"/>
                <a:ea typeface="Times New Roman" panose="02020603050405020304" pitchFamily="18" charset="0"/>
              </a:rPr>
              <a:t>s</a:t>
            </a:r>
            <a:r>
              <a:rPr lang="en-IN" sz="2800" dirty="0">
                <a:effectLst/>
                <a:latin typeface="Times New Roman" panose="02020603050405020304" pitchFamily="18" charset="0"/>
                <a:ea typeface="Times New Roman" panose="02020603050405020304" pitchFamily="18" charset="0"/>
              </a:rPr>
              <a:t>mile</a:t>
            </a:r>
            <a:r>
              <a:rPr lang="en-IN" sz="2400" dirty="0">
                <a:latin typeface="Times New Roman" panose="02020603050405020304" pitchFamily="18" charset="0"/>
                <a:ea typeface="Times New Roman" panose="02020603050405020304" pitchFamily="18" charset="0"/>
              </a:rPr>
              <a:t>      </a:t>
            </a:r>
            <a:r>
              <a:rPr lang="en-IN" sz="2800" dirty="0">
                <a:effectLst/>
                <a:latin typeface="Times New Roman" panose="02020603050405020304" pitchFamily="18" charset="0"/>
                <a:ea typeface="Times New Roman" panose="02020603050405020304" pitchFamily="18" charset="0"/>
              </a:rPr>
              <a:t>8.stunning</a:t>
            </a:r>
            <a:endParaRPr lang="en-IN" sz="2400" dirty="0">
              <a:effectLst/>
              <a:latin typeface="Times New Roman" panose="02020603050405020304" pitchFamily="18" charset="0"/>
              <a:ea typeface="Times New Roman" panose="02020603050405020304" pitchFamily="18" charset="0"/>
            </a:endParaRPr>
          </a:p>
          <a:p>
            <a:pPr marL="457200" algn="just">
              <a:spcAft>
                <a:spcPts val="1200"/>
              </a:spcAft>
            </a:pPr>
            <a:r>
              <a:rPr lang="en-IN" sz="2800" dirty="0">
                <a:effectLst/>
                <a:latin typeface="Times New Roman" panose="02020603050405020304" pitchFamily="18" charset="0"/>
                <a:ea typeface="Times New Roman" panose="02020603050405020304" pitchFamily="18" charset="0"/>
              </a:rPr>
              <a:t>9.sunset</a:t>
            </a:r>
            <a:r>
              <a:rPr lang="en-IN" sz="2400" dirty="0">
                <a:latin typeface="Times New Roman" panose="02020603050405020304" pitchFamily="18" charset="0"/>
                <a:ea typeface="Times New Roman" panose="02020603050405020304" pitchFamily="18" charset="0"/>
              </a:rPr>
              <a:t>    </a:t>
            </a:r>
            <a:r>
              <a:rPr lang="en-IN" sz="2800" dirty="0">
                <a:effectLst/>
                <a:latin typeface="Times New Roman" panose="02020603050405020304" pitchFamily="18" charset="0"/>
                <a:ea typeface="Times New Roman" panose="02020603050405020304" pitchFamily="18" charset="0"/>
              </a:rPr>
              <a:t>10.beach</a:t>
            </a:r>
            <a:endParaRPr lang="en-US" sz="2800" dirty="0">
              <a:latin typeface="Times New Roman"/>
              <a:cs typeface="Times New Roman"/>
              <a:sym typeface="Lilita One"/>
            </a:endParaRPr>
          </a:p>
          <a:p>
            <a:pPr marL="120650" marR="0" lvl="0" algn="l" rtl="0">
              <a:lnSpc>
                <a:spcPct val="150000"/>
              </a:lnSpc>
              <a:spcBef>
                <a:spcPts val="0"/>
              </a:spcBef>
              <a:spcAft>
                <a:spcPts val="0"/>
              </a:spcAft>
              <a:buClr>
                <a:schemeClr val="lt1"/>
              </a:buClr>
              <a:buSzPts val="1700"/>
            </a:pPr>
            <a:endParaRPr lang="en-US" sz="3200" dirty="0">
              <a:latin typeface="Times New Roman"/>
              <a:cs typeface="Times New Roman"/>
              <a:sym typeface="Times New Roman"/>
            </a:endParaRPr>
          </a:p>
        </p:txBody>
      </p:sp>
      <p:sp>
        <p:nvSpPr>
          <p:cNvPr id="4" name="Freeform 12">
            <a:extLst>
              <a:ext uri="{FF2B5EF4-FFF2-40B4-BE49-F238E27FC236}">
                <a16:creationId xmlns:a16="http://schemas.microsoft.com/office/drawing/2014/main" id="{C4F3E621-4D7F-58D5-3B08-A5F6C14CD238}"/>
              </a:ext>
            </a:extLst>
          </p:cNvPr>
          <p:cNvSpPr/>
          <p:nvPr/>
        </p:nvSpPr>
        <p:spPr>
          <a:xfrm>
            <a:off x="932284" y="222620"/>
            <a:ext cx="2514600" cy="2215028"/>
          </a:xfrm>
          <a:custGeom>
            <a:avLst/>
            <a:gdLst/>
            <a:ahLst/>
            <a:cxnLst/>
            <a:rect l="l" t="t" r="r" b="b"/>
            <a:pathLst>
              <a:path w="1926185" h="1846729">
                <a:moveTo>
                  <a:pt x="0" y="0"/>
                </a:moveTo>
                <a:lnTo>
                  <a:pt x="1926184" y="0"/>
                </a:lnTo>
                <a:lnTo>
                  <a:pt x="1926184" y="1846730"/>
                </a:lnTo>
                <a:lnTo>
                  <a:pt x="0" y="1846730"/>
                </a:lnTo>
                <a:lnTo>
                  <a:pt x="0" y="0"/>
                </a:lnTo>
                <a:close/>
              </a:path>
            </a:pathLst>
          </a:custGeom>
          <a:blipFill>
            <a:blip r:embed="rId3"/>
            <a:stretch>
              <a:fillRect/>
            </a:stretch>
          </a:blipFill>
        </p:spPr>
      </p:sp>
    </p:spTree>
    <p:extLst>
      <p:ext uri="{BB962C8B-B14F-4D97-AF65-F5344CB8AC3E}">
        <p14:creationId xmlns:p14="http://schemas.microsoft.com/office/powerpoint/2010/main" val="506763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72469-76D4-EFF8-D8C5-02959129F457}"/>
            </a:ext>
          </a:extLst>
        </p:cNvPr>
        <p:cNvGrpSpPr/>
        <p:nvPr/>
      </p:nvGrpSpPr>
      <p:grpSpPr>
        <a:xfrm>
          <a:off x="0" y="0"/>
          <a:ext cx="0" cy="0"/>
          <a:chOff x="0" y="0"/>
          <a:chExt cx="0" cy="0"/>
        </a:xfrm>
      </p:grpSpPr>
      <p:sp>
        <p:nvSpPr>
          <p:cNvPr id="3" name="TextBox 4">
            <a:extLst>
              <a:ext uri="{FF2B5EF4-FFF2-40B4-BE49-F238E27FC236}">
                <a16:creationId xmlns:a16="http://schemas.microsoft.com/office/drawing/2014/main" id="{D9D594BB-66A7-806F-4E26-1C27AC1EB814}"/>
              </a:ext>
            </a:extLst>
          </p:cNvPr>
          <p:cNvSpPr txBox="1"/>
          <p:nvPr/>
        </p:nvSpPr>
        <p:spPr>
          <a:xfrm>
            <a:off x="4483100" y="342900"/>
            <a:ext cx="9144000" cy="1104148"/>
          </a:xfrm>
          <a:prstGeom prst="rect">
            <a:avLst/>
          </a:prstGeom>
        </p:spPr>
        <p:txBody>
          <a:bodyPr wrap="square" lIns="0" tIns="0" rIns="0" bIns="0" rtlCol="0" anchor="t">
            <a:spAutoFit/>
          </a:bodyPr>
          <a:lstStyle/>
          <a:p>
            <a:pPr algn="r">
              <a:lnSpc>
                <a:spcPts val="8640"/>
              </a:lnSpc>
              <a:spcBef>
                <a:spcPct val="0"/>
              </a:spcBef>
            </a:pPr>
            <a:r>
              <a:rPr lang="en-US" sz="7200" u="sng" spc="-254" dirty="0">
                <a:solidFill>
                  <a:schemeClr val="tx2">
                    <a:lumMod val="75000"/>
                  </a:schemeClr>
                </a:solidFill>
                <a:latin typeface="Aharoni" panose="02010803020104030203" pitchFamily="2" charset="-79"/>
                <a:cs typeface="Aharoni" panose="02010803020104030203" pitchFamily="2" charset="-79"/>
                <a:sym typeface="Lilita One"/>
              </a:rPr>
              <a:t>User Activity On Likes</a:t>
            </a:r>
          </a:p>
        </p:txBody>
      </p:sp>
      <p:sp>
        <p:nvSpPr>
          <p:cNvPr id="6" name="TextBox 22">
            <a:extLst>
              <a:ext uri="{FF2B5EF4-FFF2-40B4-BE49-F238E27FC236}">
                <a16:creationId xmlns:a16="http://schemas.microsoft.com/office/drawing/2014/main" id="{21DB5AE8-DE16-4411-EA92-DA360FCC1FAC}"/>
              </a:ext>
            </a:extLst>
          </p:cNvPr>
          <p:cNvSpPr txBox="1"/>
          <p:nvPr/>
        </p:nvSpPr>
        <p:spPr>
          <a:xfrm>
            <a:off x="9296400" y="3165014"/>
            <a:ext cx="8287916" cy="3154197"/>
          </a:xfrm>
          <a:prstGeom prst="rect">
            <a:avLst/>
          </a:prstGeom>
        </p:spPr>
        <p:txBody>
          <a:bodyPr wrap="square" lIns="0" tIns="0" rIns="0" bIns="0" rtlCol="0" anchor="t">
            <a:spAutoFit/>
          </a:bodyPr>
          <a:lstStyle/>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The chart shows the </a:t>
            </a:r>
            <a:r>
              <a:rPr lang="en-US" sz="2800" b="1" dirty="0">
                <a:latin typeface="Times New Roman"/>
                <a:cs typeface="Times New Roman"/>
                <a:sym typeface="Lilita One"/>
              </a:rPr>
              <a:t>Number of Likes </a:t>
            </a:r>
            <a:r>
              <a:rPr lang="en-US" sz="2800" dirty="0">
                <a:latin typeface="Times New Roman"/>
                <a:cs typeface="Times New Roman"/>
                <a:sym typeface="Lilita One"/>
              </a:rPr>
              <a:t>for each User.</a:t>
            </a:r>
          </a:p>
          <a:p>
            <a:pPr marL="577850" indent="-457200">
              <a:lnSpc>
                <a:spcPct val="150000"/>
              </a:lnSpc>
              <a:buClr>
                <a:schemeClr val="tx1"/>
              </a:buClr>
              <a:buSzPts val="1700"/>
              <a:buFont typeface="Wingdings" panose="05000000000000000000" pitchFamily="2" charset="2"/>
              <a:buChar char="v"/>
            </a:pPr>
            <a:r>
              <a:rPr lang="en-US" sz="2800" b="1" dirty="0">
                <a:latin typeface="Times New Roman"/>
                <a:cs typeface="Times New Roman"/>
                <a:sym typeface="Lilita One"/>
              </a:rPr>
              <a:t>13</a:t>
            </a:r>
            <a:r>
              <a:rPr lang="en-US" sz="2800" dirty="0">
                <a:latin typeface="Times New Roman"/>
                <a:cs typeface="Times New Roman"/>
                <a:sym typeface="Lilita One"/>
              </a:rPr>
              <a:t> users have  </a:t>
            </a:r>
            <a:r>
              <a:rPr lang="en-US" sz="2800" b="1" dirty="0">
                <a:latin typeface="Times New Roman"/>
                <a:cs typeface="Times New Roman"/>
                <a:sym typeface="Lilita One"/>
              </a:rPr>
              <a:t>257</a:t>
            </a:r>
            <a:r>
              <a:rPr lang="en-US" sz="2800" dirty="0">
                <a:latin typeface="Times New Roman"/>
                <a:cs typeface="Times New Roman"/>
                <a:sym typeface="Lilita One"/>
              </a:rPr>
              <a:t> likes which is the highest Number of  Likes among all of the users.</a:t>
            </a:r>
          </a:p>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Majority of users have </a:t>
            </a:r>
            <a:r>
              <a:rPr lang="en-US" sz="2800" b="1" dirty="0">
                <a:latin typeface="Times New Roman"/>
                <a:cs typeface="Times New Roman"/>
                <a:sym typeface="Lilita One"/>
              </a:rPr>
              <a:t>less </a:t>
            </a:r>
            <a:r>
              <a:rPr lang="en-US" sz="2800" dirty="0">
                <a:latin typeface="Times New Roman"/>
                <a:cs typeface="Times New Roman"/>
                <a:sym typeface="Lilita One"/>
              </a:rPr>
              <a:t>than 100 likes. </a:t>
            </a:r>
          </a:p>
          <a:p>
            <a:pPr marL="577850" indent="-457200">
              <a:lnSpc>
                <a:spcPct val="150000"/>
              </a:lnSpc>
              <a:buClr>
                <a:schemeClr val="tx1"/>
              </a:buClr>
              <a:buSzPts val="1700"/>
              <a:buFont typeface="Wingdings" panose="05000000000000000000" pitchFamily="2" charset="2"/>
              <a:buChar char="v"/>
            </a:pPr>
            <a:r>
              <a:rPr lang="en-US" sz="2800" b="1" dirty="0">
                <a:latin typeface="Times New Roman"/>
                <a:cs typeface="Times New Roman"/>
                <a:sym typeface="Lilita One"/>
              </a:rPr>
              <a:t>23</a:t>
            </a:r>
            <a:r>
              <a:rPr lang="en-US" sz="2800" dirty="0">
                <a:latin typeface="Times New Roman"/>
                <a:cs typeface="Times New Roman"/>
                <a:sym typeface="Lilita One"/>
              </a:rPr>
              <a:t> users have no like out of </a:t>
            </a:r>
            <a:r>
              <a:rPr lang="en-US" sz="2800" b="1" dirty="0">
                <a:latin typeface="Times New Roman"/>
                <a:cs typeface="Times New Roman"/>
                <a:sym typeface="Lilita One"/>
              </a:rPr>
              <a:t>100</a:t>
            </a:r>
            <a:r>
              <a:rPr lang="en-US" sz="2800" dirty="0">
                <a:latin typeface="Times New Roman"/>
                <a:cs typeface="Times New Roman"/>
                <a:sym typeface="Lilita One"/>
              </a:rPr>
              <a:t> users.</a:t>
            </a:r>
            <a:endParaRPr lang="en-US" sz="2800" dirty="0">
              <a:latin typeface="Times New Roman"/>
              <a:cs typeface="Times New Roman"/>
              <a:sym typeface="Times New Roman"/>
            </a:endParaRPr>
          </a:p>
        </p:txBody>
      </p:sp>
      <p:graphicFrame>
        <p:nvGraphicFramePr>
          <p:cNvPr id="4" name="Google Shape;146;p8">
            <a:extLst>
              <a:ext uri="{FF2B5EF4-FFF2-40B4-BE49-F238E27FC236}">
                <a16:creationId xmlns:a16="http://schemas.microsoft.com/office/drawing/2014/main" id="{EC46A6EB-161D-061E-4E06-F5B809DFAD0D}"/>
              </a:ext>
            </a:extLst>
          </p:cNvPr>
          <p:cNvGraphicFramePr>
            <a:graphicFrameLocks/>
          </p:cNvGraphicFramePr>
          <p:nvPr>
            <p:extLst>
              <p:ext uri="{D42A27DB-BD31-4B8C-83A1-F6EECF244321}">
                <p14:modId xmlns:p14="http://schemas.microsoft.com/office/powerpoint/2010/main" val="1068674105"/>
              </p:ext>
            </p:extLst>
          </p:nvPr>
        </p:nvGraphicFramePr>
        <p:xfrm>
          <a:off x="857250" y="2491581"/>
          <a:ext cx="7829550" cy="5699919"/>
        </p:xfrm>
        <a:graphic>
          <a:graphicData uri="http://schemas.openxmlformats.org/drawingml/2006/chart">
            <c:chart xmlns:c="http://schemas.openxmlformats.org/drawingml/2006/chart" xmlns:r="http://schemas.openxmlformats.org/officeDocument/2006/relationships" r:id="rId2"/>
          </a:graphicData>
        </a:graphic>
      </p:graphicFrame>
      <p:sp>
        <p:nvSpPr>
          <p:cNvPr id="5" name="Freeform 6">
            <a:extLst>
              <a:ext uri="{FF2B5EF4-FFF2-40B4-BE49-F238E27FC236}">
                <a16:creationId xmlns:a16="http://schemas.microsoft.com/office/drawing/2014/main" id="{39383973-D057-7DE0-9A23-A27C461DBE41}"/>
              </a:ext>
            </a:extLst>
          </p:cNvPr>
          <p:cNvSpPr/>
          <p:nvPr/>
        </p:nvSpPr>
        <p:spPr>
          <a:xfrm rot="347263">
            <a:off x="13742555" y="6578243"/>
            <a:ext cx="2961779" cy="2943268"/>
          </a:xfrm>
          <a:custGeom>
            <a:avLst/>
            <a:gdLst/>
            <a:ahLst/>
            <a:cxnLst/>
            <a:rect l="l" t="t" r="r" b="b"/>
            <a:pathLst>
              <a:path w="2961779" h="2943268">
                <a:moveTo>
                  <a:pt x="0" y="0"/>
                </a:moveTo>
                <a:lnTo>
                  <a:pt x="2961779" y="0"/>
                </a:lnTo>
                <a:lnTo>
                  <a:pt x="2961779" y="2943267"/>
                </a:lnTo>
                <a:lnTo>
                  <a:pt x="0" y="2943267"/>
                </a:lnTo>
                <a:lnTo>
                  <a:pt x="0" y="0"/>
                </a:lnTo>
                <a:close/>
              </a:path>
            </a:pathLst>
          </a:custGeom>
          <a:blipFill>
            <a:blip r:embed="rId3"/>
            <a:stretch>
              <a:fillRect/>
            </a:stretch>
          </a:blipFill>
        </p:spPr>
      </p:sp>
      <p:sp>
        <p:nvSpPr>
          <p:cNvPr id="7" name="Freeform 7">
            <a:extLst>
              <a:ext uri="{FF2B5EF4-FFF2-40B4-BE49-F238E27FC236}">
                <a16:creationId xmlns:a16="http://schemas.microsoft.com/office/drawing/2014/main" id="{E22A8BDA-51BD-1B5F-D76D-7698DDCC44A8}"/>
              </a:ext>
            </a:extLst>
          </p:cNvPr>
          <p:cNvSpPr/>
          <p:nvPr/>
        </p:nvSpPr>
        <p:spPr>
          <a:xfrm rot="954033">
            <a:off x="14682197" y="6815294"/>
            <a:ext cx="3365500" cy="3629486"/>
          </a:xfrm>
          <a:custGeom>
            <a:avLst/>
            <a:gdLst/>
            <a:ahLst/>
            <a:cxnLst/>
            <a:rect l="l" t="t" r="r" b="b"/>
            <a:pathLst>
              <a:path w="5526834" h="5697767">
                <a:moveTo>
                  <a:pt x="0" y="0"/>
                </a:moveTo>
                <a:lnTo>
                  <a:pt x="5526834" y="0"/>
                </a:lnTo>
                <a:lnTo>
                  <a:pt x="5526834" y="5697767"/>
                </a:lnTo>
                <a:lnTo>
                  <a:pt x="0" y="5697767"/>
                </a:lnTo>
                <a:lnTo>
                  <a:pt x="0" y="0"/>
                </a:lnTo>
                <a:close/>
              </a:path>
            </a:pathLst>
          </a:custGeom>
          <a:blipFill>
            <a:blip r:embed="rId4"/>
            <a:stretch>
              <a:fillRect/>
            </a:stretch>
          </a:blipFill>
        </p:spPr>
      </p:sp>
    </p:spTree>
    <p:extLst>
      <p:ext uri="{BB962C8B-B14F-4D97-AF65-F5344CB8AC3E}">
        <p14:creationId xmlns:p14="http://schemas.microsoft.com/office/powerpoint/2010/main" val="236424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29878-659B-A23F-FE2C-8A23075139C8}"/>
            </a:ext>
          </a:extLst>
        </p:cNvPr>
        <p:cNvGrpSpPr/>
        <p:nvPr/>
      </p:nvGrpSpPr>
      <p:grpSpPr>
        <a:xfrm>
          <a:off x="0" y="0"/>
          <a:ext cx="0" cy="0"/>
          <a:chOff x="0" y="0"/>
          <a:chExt cx="0" cy="0"/>
        </a:xfrm>
      </p:grpSpPr>
      <p:sp>
        <p:nvSpPr>
          <p:cNvPr id="3" name="TextBox 4">
            <a:extLst>
              <a:ext uri="{FF2B5EF4-FFF2-40B4-BE49-F238E27FC236}">
                <a16:creationId xmlns:a16="http://schemas.microsoft.com/office/drawing/2014/main" id="{02FD34A4-C2AC-02F9-7860-7E650426A89A}"/>
              </a:ext>
            </a:extLst>
          </p:cNvPr>
          <p:cNvSpPr txBox="1"/>
          <p:nvPr/>
        </p:nvSpPr>
        <p:spPr>
          <a:xfrm>
            <a:off x="2209800" y="266700"/>
            <a:ext cx="12420600" cy="1104148"/>
          </a:xfrm>
          <a:prstGeom prst="rect">
            <a:avLst/>
          </a:prstGeom>
        </p:spPr>
        <p:txBody>
          <a:bodyPr wrap="square" lIns="0" tIns="0" rIns="0" bIns="0" rtlCol="0" anchor="t">
            <a:spAutoFit/>
          </a:bodyPr>
          <a:lstStyle/>
          <a:p>
            <a:pPr marL="0" lvl="0" indent="0" algn="r">
              <a:lnSpc>
                <a:spcPts val="8640"/>
              </a:lnSpc>
              <a:spcBef>
                <a:spcPct val="0"/>
              </a:spcBef>
            </a:pPr>
            <a:r>
              <a:rPr lang="en-US" sz="7200" u="sng" spc="-254" dirty="0">
                <a:solidFill>
                  <a:schemeClr val="tx2">
                    <a:lumMod val="75000"/>
                  </a:schemeClr>
                </a:solidFill>
                <a:latin typeface="Aharoni" panose="02010803020104030203" pitchFamily="2" charset="-79"/>
                <a:cs typeface="Aharoni" panose="02010803020104030203" pitchFamily="2" charset="-79"/>
                <a:sym typeface="Lilita One"/>
              </a:rPr>
              <a:t>User Activity On Comments</a:t>
            </a:r>
          </a:p>
        </p:txBody>
      </p:sp>
      <p:sp>
        <p:nvSpPr>
          <p:cNvPr id="6" name="TextBox 22">
            <a:extLst>
              <a:ext uri="{FF2B5EF4-FFF2-40B4-BE49-F238E27FC236}">
                <a16:creationId xmlns:a16="http://schemas.microsoft.com/office/drawing/2014/main" id="{88A64E29-C4F5-7715-324F-9ADCBC486E7E}"/>
              </a:ext>
            </a:extLst>
          </p:cNvPr>
          <p:cNvSpPr txBox="1"/>
          <p:nvPr/>
        </p:nvSpPr>
        <p:spPr>
          <a:xfrm>
            <a:off x="9296400" y="3165014"/>
            <a:ext cx="8287916" cy="4446858"/>
          </a:xfrm>
          <a:prstGeom prst="rect">
            <a:avLst/>
          </a:prstGeom>
        </p:spPr>
        <p:txBody>
          <a:bodyPr wrap="square" lIns="0" tIns="0" rIns="0" bIns="0" rtlCol="0" anchor="t">
            <a:spAutoFit/>
          </a:bodyPr>
          <a:lstStyle/>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The chart shows the </a:t>
            </a:r>
            <a:r>
              <a:rPr lang="en-US" sz="2800" b="1" dirty="0">
                <a:latin typeface="Times New Roman"/>
                <a:cs typeface="Times New Roman"/>
                <a:sym typeface="Lilita One"/>
              </a:rPr>
              <a:t>Number of Comments </a:t>
            </a:r>
            <a:r>
              <a:rPr lang="en-US" sz="2800" dirty="0">
                <a:latin typeface="Times New Roman"/>
                <a:cs typeface="Times New Roman"/>
                <a:sym typeface="Lilita One"/>
              </a:rPr>
              <a:t>for each User.</a:t>
            </a:r>
          </a:p>
          <a:p>
            <a:pPr marL="577850" indent="-457200">
              <a:lnSpc>
                <a:spcPct val="150000"/>
              </a:lnSpc>
              <a:buClr>
                <a:schemeClr val="tx1"/>
              </a:buClr>
              <a:buSzPts val="1700"/>
              <a:buFont typeface="Wingdings" panose="05000000000000000000" pitchFamily="2" charset="2"/>
              <a:buChar char="v"/>
            </a:pPr>
            <a:r>
              <a:rPr lang="en-US" sz="2800" b="1" dirty="0">
                <a:latin typeface="Times New Roman"/>
                <a:cs typeface="Times New Roman"/>
                <a:sym typeface="Lilita One"/>
              </a:rPr>
              <a:t>13</a:t>
            </a:r>
            <a:r>
              <a:rPr lang="en-US" sz="2800" dirty="0">
                <a:latin typeface="Times New Roman"/>
                <a:cs typeface="Times New Roman"/>
                <a:sym typeface="Lilita One"/>
              </a:rPr>
              <a:t> users have made </a:t>
            </a:r>
            <a:r>
              <a:rPr lang="en-US" sz="2800" b="1" dirty="0">
                <a:latin typeface="Times New Roman"/>
                <a:cs typeface="Times New Roman"/>
                <a:sym typeface="Lilita One"/>
              </a:rPr>
              <a:t>257 </a:t>
            </a:r>
            <a:r>
              <a:rPr lang="en-US" sz="2800" dirty="0">
                <a:latin typeface="Times New Roman"/>
                <a:cs typeface="Times New Roman"/>
                <a:sym typeface="Lilita One"/>
              </a:rPr>
              <a:t>comments which is the highest  number of comments made by an user.</a:t>
            </a:r>
          </a:p>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Majority of users have </a:t>
            </a:r>
            <a:r>
              <a:rPr lang="en-US" sz="2800" b="1" dirty="0">
                <a:latin typeface="Times New Roman"/>
                <a:cs typeface="Times New Roman"/>
                <a:sym typeface="Lilita One"/>
              </a:rPr>
              <a:t>less than 90 comments</a:t>
            </a:r>
            <a:r>
              <a:rPr lang="en-US" sz="2800" dirty="0">
                <a:latin typeface="Times New Roman"/>
                <a:cs typeface="Times New Roman"/>
                <a:sym typeface="Lilita One"/>
              </a:rPr>
              <a:t>. </a:t>
            </a:r>
          </a:p>
          <a:p>
            <a:pPr marL="577850" indent="-457200">
              <a:lnSpc>
                <a:spcPct val="150000"/>
              </a:lnSpc>
              <a:buClr>
                <a:schemeClr val="tx1"/>
              </a:buClr>
              <a:buSzPts val="1700"/>
              <a:buFont typeface="Wingdings" panose="05000000000000000000" pitchFamily="2" charset="2"/>
              <a:buChar char="v"/>
            </a:pPr>
            <a:r>
              <a:rPr lang="en-US" sz="2800" b="1" dirty="0">
                <a:latin typeface="Times New Roman"/>
                <a:cs typeface="Times New Roman"/>
                <a:sym typeface="Lilita One"/>
              </a:rPr>
              <a:t>23</a:t>
            </a:r>
            <a:r>
              <a:rPr lang="en-US" sz="2800" dirty="0">
                <a:latin typeface="Times New Roman"/>
                <a:cs typeface="Times New Roman"/>
                <a:sym typeface="Lilita One"/>
              </a:rPr>
              <a:t> users have no comments out of </a:t>
            </a:r>
            <a:r>
              <a:rPr lang="en-US" sz="2800" b="1" dirty="0">
                <a:latin typeface="Times New Roman"/>
                <a:cs typeface="Times New Roman"/>
                <a:sym typeface="Lilita One"/>
              </a:rPr>
              <a:t>100</a:t>
            </a:r>
            <a:r>
              <a:rPr lang="en-US" sz="2800" dirty="0">
                <a:latin typeface="Times New Roman"/>
                <a:cs typeface="Times New Roman"/>
                <a:sym typeface="Lilita One"/>
              </a:rPr>
              <a:t> users.</a:t>
            </a:r>
          </a:p>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These numbers can affect the </a:t>
            </a:r>
            <a:r>
              <a:rPr lang="en-US" sz="2800" b="1" dirty="0">
                <a:latin typeface="Times New Roman"/>
                <a:cs typeface="Times New Roman"/>
                <a:sym typeface="Lilita One"/>
              </a:rPr>
              <a:t>engagement rate</a:t>
            </a:r>
            <a:r>
              <a:rPr lang="en-US" sz="2800" dirty="0">
                <a:latin typeface="Times New Roman"/>
                <a:cs typeface="Times New Roman"/>
                <a:sym typeface="Lilita One"/>
              </a:rPr>
              <a:t>.</a:t>
            </a:r>
            <a:endParaRPr lang="en-US" sz="2800" dirty="0">
              <a:latin typeface="Times New Roman"/>
              <a:cs typeface="Times New Roman"/>
              <a:sym typeface="Times New Roman"/>
            </a:endParaRPr>
          </a:p>
        </p:txBody>
      </p:sp>
      <p:graphicFrame>
        <p:nvGraphicFramePr>
          <p:cNvPr id="2" name="Google Shape;139;p7">
            <a:extLst>
              <a:ext uri="{FF2B5EF4-FFF2-40B4-BE49-F238E27FC236}">
                <a16:creationId xmlns:a16="http://schemas.microsoft.com/office/drawing/2014/main" id="{6F432E68-202F-AED0-6FA2-E71FCD6FCF32}"/>
              </a:ext>
            </a:extLst>
          </p:cNvPr>
          <p:cNvGraphicFramePr>
            <a:graphicFrameLocks/>
          </p:cNvGraphicFramePr>
          <p:nvPr>
            <p:extLst>
              <p:ext uri="{D42A27DB-BD31-4B8C-83A1-F6EECF244321}">
                <p14:modId xmlns:p14="http://schemas.microsoft.com/office/powerpoint/2010/main" val="1171440548"/>
              </p:ext>
            </p:extLst>
          </p:nvPr>
        </p:nvGraphicFramePr>
        <p:xfrm>
          <a:off x="576684" y="2324100"/>
          <a:ext cx="8592716" cy="6248400"/>
        </p:xfrm>
        <a:graphic>
          <a:graphicData uri="http://schemas.openxmlformats.org/drawingml/2006/chart">
            <c:chart xmlns:c="http://schemas.openxmlformats.org/drawingml/2006/chart" xmlns:r="http://schemas.openxmlformats.org/officeDocument/2006/relationships" r:id="rId2"/>
          </a:graphicData>
        </a:graphic>
      </p:graphicFrame>
      <p:sp>
        <p:nvSpPr>
          <p:cNvPr id="4" name="Freeform 5">
            <a:extLst>
              <a:ext uri="{FF2B5EF4-FFF2-40B4-BE49-F238E27FC236}">
                <a16:creationId xmlns:a16="http://schemas.microsoft.com/office/drawing/2014/main" id="{E811553D-1045-35ED-B50D-40F9E2F718F2}"/>
              </a:ext>
            </a:extLst>
          </p:cNvPr>
          <p:cNvSpPr/>
          <p:nvPr/>
        </p:nvSpPr>
        <p:spPr>
          <a:xfrm>
            <a:off x="15087600" y="495300"/>
            <a:ext cx="2771048" cy="2009010"/>
          </a:xfrm>
          <a:custGeom>
            <a:avLst/>
            <a:gdLst/>
            <a:ahLst/>
            <a:cxnLst/>
            <a:rect l="l" t="t" r="r" b="b"/>
            <a:pathLst>
              <a:path w="2771048" h="2009010">
                <a:moveTo>
                  <a:pt x="0" y="0"/>
                </a:moveTo>
                <a:lnTo>
                  <a:pt x="2771047" y="0"/>
                </a:lnTo>
                <a:lnTo>
                  <a:pt x="2771047" y="2009009"/>
                </a:lnTo>
                <a:lnTo>
                  <a:pt x="0" y="2009009"/>
                </a:lnTo>
                <a:lnTo>
                  <a:pt x="0" y="0"/>
                </a:lnTo>
                <a:close/>
              </a:path>
            </a:pathLst>
          </a:custGeom>
          <a:blipFill>
            <a:blip r:embed="rId3"/>
            <a:stretch>
              <a:fillRect/>
            </a:stretch>
          </a:blipFill>
        </p:spPr>
      </p:sp>
    </p:spTree>
    <p:extLst>
      <p:ext uri="{BB962C8B-B14F-4D97-AF65-F5344CB8AC3E}">
        <p14:creationId xmlns:p14="http://schemas.microsoft.com/office/powerpoint/2010/main" val="1886556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D55B8-8E22-00BE-00BA-274AF0EAC936}"/>
            </a:ext>
          </a:extLst>
        </p:cNvPr>
        <p:cNvGrpSpPr/>
        <p:nvPr/>
      </p:nvGrpSpPr>
      <p:grpSpPr>
        <a:xfrm>
          <a:off x="0" y="0"/>
          <a:ext cx="0" cy="0"/>
          <a:chOff x="0" y="0"/>
          <a:chExt cx="0" cy="0"/>
        </a:xfrm>
      </p:grpSpPr>
      <p:sp>
        <p:nvSpPr>
          <p:cNvPr id="3" name="TextBox 4">
            <a:extLst>
              <a:ext uri="{FF2B5EF4-FFF2-40B4-BE49-F238E27FC236}">
                <a16:creationId xmlns:a16="http://schemas.microsoft.com/office/drawing/2014/main" id="{68FC26E5-009E-6B02-953B-90D70FC16061}"/>
              </a:ext>
            </a:extLst>
          </p:cNvPr>
          <p:cNvSpPr txBox="1"/>
          <p:nvPr/>
        </p:nvSpPr>
        <p:spPr>
          <a:xfrm>
            <a:off x="4343400" y="266700"/>
            <a:ext cx="8153400" cy="1104148"/>
          </a:xfrm>
          <a:prstGeom prst="rect">
            <a:avLst/>
          </a:prstGeom>
        </p:spPr>
        <p:txBody>
          <a:bodyPr wrap="square" lIns="0" tIns="0" rIns="0" bIns="0" rtlCol="0" anchor="t">
            <a:spAutoFit/>
          </a:bodyPr>
          <a:lstStyle/>
          <a:p>
            <a:pPr marL="0" lvl="0" indent="0" algn="r">
              <a:lnSpc>
                <a:spcPts val="8640"/>
              </a:lnSpc>
              <a:spcBef>
                <a:spcPct val="0"/>
              </a:spcBef>
            </a:pPr>
            <a:r>
              <a:rPr lang="en-US" sz="7200" u="sng" spc="-254" dirty="0">
                <a:solidFill>
                  <a:schemeClr val="tx2">
                    <a:lumMod val="75000"/>
                  </a:schemeClr>
                </a:solidFill>
                <a:latin typeface="Aharoni" panose="02010803020104030203" pitchFamily="2" charset="-79"/>
                <a:cs typeface="Aharoni" panose="02010803020104030203" pitchFamily="2" charset="-79"/>
                <a:sym typeface="Lilita One"/>
              </a:rPr>
              <a:t>Engagement Rate </a:t>
            </a:r>
          </a:p>
        </p:txBody>
      </p:sp>
      <p:sp>
        <p:nvSpPr>
          <p:cNvPr id="6" name="TextBox 22">
            <a:extLst>
              <a:ext uri="{FF2B5EF4-FFF2-40B4-BE49-F238E27FC236}">
                <a16:creationId xmlns:a16="http://schemas.microsoft.com/office/drawing/2014/main" id="{CA87240B-9EBA-002C-ECF5-67729427D48C}"/>
              </a:ext>
            </a:extLst>
          </p:cNvPr>
          <p:cNvSpPr txBox="1"/>
          <p:nvPr/>
        </p:nvSpPr>
        <p:spPr>
          <a:xfrm>
            <a:off x="9296400" y="2171700"/>
            <a:ext cx="8287916" cy="7032181"/>
          </a:xfrm>
          <a:prstGeom prst="rect">
            <a:avLst/>
          </a:prstGeom>
        </p:spPr>
        <p:txBody>
          <a:bodyPr wrap="square" lIns="0" tIns="0" rIns="0" bIns="0" rtlCol="0" anchor="t">
            <a:spAutoFit/>
          </a:bodyPr>
          <a:lstStyle/>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The </a:t>
            </a:r>
            <a:r>
              <a:rPr lang="en-US" sz="2800" b="1" dirty="0">
                <a:latin typeface="Times New Roman"/>
                <a:cs typeface="Times New Roman"/>
                <a:sym typeface="Lilita One"/>
              </a:rPr>
              <a:t>Engagement Rate </a:t>
            </a:r>
            <a:r>
              <a:rPr lang="en-US" sz="2800" dirty="0">
                <a:latin typeface="Times New Roman"/>
                <a:cs typeface="Times New Roman"/>
                <a:sym typeface="Lilita One"/>
              </a:rPr>
              <a:t>is calculated by the sum of </a:t>
            </a:r>
            <a:r>
              <a:rPr lang="en-US" sz="2800" b="1" dirty="0">
                <a:latin typeface="Times New Roman"/>
                <a:cs typeface="Times New Roman"/>
                <a:sym typeface="Lilita One"/>
              </a:rPr>
              <a:t>Number of Likes and Number of Comments </a:t>
            </a:r>
            <a:r>
              <a:rPr lang="en-US" sz="2800" dirty="0">
                <a:latin typeface="Times New Roman"/>
                <a:cs typeface="Times New Roman"/>
                <a:sym typeface="Lilita One"/>
              </a:rPr>
              <a:t>for each User.</a:t>
            </a:r>
          </a:p>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The chart shows </a:t>
            </a:r>
            <a:r>
              <a:rPr lang="en-US" sz="2800" b="1" dirty="0">
                <a:latin typeface="Times New Roman"/>
                <a:cs typeface="Times New Roman"/>
                <a:sym typeface="Lilita One"/>
              </a:rPr>
              <a:t>top 20 </a:t>
            </a:r>
            <a:r>
              <a:rPr lang="en-US" sz="2800" dirty="0">
                <a:latin typeface="Times New Roman"/>
                <a:cs typeface="Times New Roman"/>
                <a:sym typeface="Lilita One"/>
              </a:rPr>
              <a:t>engaged users among total </a:t>
            </a:r>
            <a:r>
              <a:rPr lang="en-US" sz="2800" b="1" dirty="0">
                <a:latin typeface="Times New Roman"/>
                <a:cs typeface="Times New Roman"/>
                <a:sym typeface="Lilita One"/>
              </a:rPr>
              <a:t>100</a:t>
            </a:r>
            <a:r>
              <a:rPr lang="en-US" sz="2800" dirty="0">
                <a:latin typeface="Times New Roman"/>
                <a:cs typeface="Times New Roman"/>
                <a:sym typeface="Lilita One"/>
              </a:rPr>
              <a:t> users.</a:t>
            </a:r>
          </a:p>
          <a:p>
            <a:pPr marL="577850" indent="-457200">
              <a:lnSpc>
                <a:spcPct val="150000"/>
              </a:lnSpc>
              <a:buClr>
                <a:schemeClr val="tx1"/>
              </a:buClr>
              <a:buSzPts val="1700"/>
              <a:buFont typeface="Wingdings" panose="05000000000000000000" pitchFamily="2" charset="2"/>
              <a:buChar char="v"/>
            </a:pPr>
            <a:r>
              <a:rPr lang="en-US" sz="2800" b="1" dirty="0" err="1">
                <a:latin typeface="Times New Roman"/>
                <a:cs typeface="Times New Roman"/>
                <a:sym typeface="Lilita One"/>
              </a:rPr>
              <a:t>Meggie_Doyle</a:t>
            </a:r>
            <a:r>
              <a:rPr lang="en-US" sz="2800" b="1" dirty="0">
                <a:latin typeface="Times New Roman"/>
                <a:cs typeface="Times New Roman"/>
                <a:sym typeface="Lilita One"/>
              </a:rPr>
              <a:t> </a:t>
            </a:r>
            <a:r>
              <a:rPr lang="en-US" sz="2800" dirty="0">
                <a:latin typeface="Times New Roman"/>
                <a:cs typeface="Times New Roman"/>
                <a:sym typeface="Lilita One"/>
              </a:rPr>
              <a:t>has the </a:t>
            </a:r>
            <a:r>
              <a:rPr lang="en-US" sz="2800" b="1" dirty="0">
                <a:latin typeface="Times New Roman"/>
                <a:cs typeface="Times New Roman"/>
                <a:sym typeface="Lilita One"/>
              </a:rPr>
              <a:t>highest</a:t>
            </a:r>
            <a:r>
              <a:rPr lang="en-US" sz="2800" dirty="0">
                <a:latin typeface="Times New Roman"/>
                <a:cs typeface="Times New Roman"/>
                <a:sym typeface="Lilita One"/>
              </a:rPr>
              <a:t> average engagement rate i.e. </a:t>
            </a:r>
            <a:r>
              <a:rPr lang="en-US" sz="2800" b="1" dirty="0">
                <a:latin typeface="Times New Roman"/>
                <a:cs typeface="Times New Roman"/>
                <a:sym typeface="Lilita One"/>
              </a:rPr>
              <a:t>75</a:t>
            </a:r>
            <a:r>
              <a:rPr lang="en-US" sz="2800" dirty="0">
                <a:latin typeface="Times New Roman"/>
                <a:cs typeface="Times New Roman"/>
                <a:sym typeface="Lilita One"/>
              </a:rPr>
              <a:t> .</a:t>
            </a:r>
          </a:p>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Majority of users have less than </a:t>
            </a:r>
            <a:r>
              <a:rPr lang="en-US" sz="2800" b="1" dirty="0">
                <a:latin typeface="Times New Roman"/>
                <a:cs typeface="Times New Roman"/>
                <a:sym typeface="Lilita One"/>
              </a:rPr>
              <a:t>70</a:t>
            </a:r>
            <a:r>
              <a:rPr lang="en-US" sz="2800" dirty="0">
                <a:latin typeface="Times New Roman"/>
                <a:cs typeface="Times New Roman"/>
                <a:sym typeface="Lilita One"/>
              </a:rPr>
              <a:t> average engagement rate. </a:t>
            </a:r>
          </a:p>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There is need of making the </a:t>
            </a:r>
            <a:r>
              <a:rPr lang="en-US" sz="2800" b="1" dirty="0">
                <a:latin typeface="Times New Roman"/>
                <a:cs typeface="Times New Roman"/>
                <a:sym typeface="Lilita One"/>
              </a:rPr>
              <a:t>user experience </a:t>
            </a:r>
            <a:r>
              <a:rPr lang="en-US" sz="2800" dirty="0">
                <a:latin typeface="Times New Roman"/>
                <a:cs typeface="Times New Roman"/>
                <a:sym typeface="Lilita One"/>
              </a:rPr>
              <a:t>better in order to increase average engagement rate.</a:t>
            </a:r>
          </a:p>
        </p:txBody>
      </p:sp>
      <p:graphicFrame>
        <p:nvGraphicFramePr>
          <p:cNvPr id="5" name="Chart 4">
            <a:extLst>
              <a:ext uri="{FF2B5EF4-FFF2-40B4-BE49-F238E27FC236}">
                <a16:creationId xmlns:a16="http://schemas.microsoft.com/office/drawing/2014/main" id="{517A9363-C349-58F6-79A1-9241BC070B15}"/>
              </a:ext>
            </a:extLst>
          </p:cNvPr>
          <p:cNvGraphicFramePr>
            <a:graphicFrameLocks/>
          </p:cNvGraphicFramePr>
          <p:nvPr>
            <p:extLst>
              <p:ext uri="{D42A27DB-BD31-4B8C-83A1-F6EECF244321}">
                <p14:modId xmlns:p14="http://schemas.microsoft.com/office/powerpoint/2010/main" val="1155749624"/>
              </p:ext>
            </p:extLst>
          </p:nvPr>
        </p:nvGraphicFramePr>
        <p:xfrm>
          <a:off x="228600" y="2857500"/>
          <a:ext cx="7848600" cy="5486400"/>
        </p:xfrm>
        <a:graphic>
          <a:graphicData uri="http://schemas.openxmlformats.org/drawingml/2006/chart">
            <c:chart xmlns:c="http://schemas.openxmlformats.org/drawingml/2006/chart" xmlns:r="http://schemas.openxmlformats.org/officeDocument/2006/relationships" r:id="rId2"/>
          </a:graphicData>
        </a:graphic>
      </p:graphicFrame>
      <p:sp>
        <p:nvSpPr>
          <p:cNvPr id="2" name="Freeform 10">
            <a:extLst>
              <a:ext uri="{FF2B5EF4-FFF2-40B4-BE49-F238E27FC236}">
                <a16:creationId xmlns:a16="http://schemas.microsoft.com/office/drawing/2014/main" id="{FC97CA22-246F-65AA-4383-AD9BA51AC74B}"/>
              </a:ext>
            </a:extLst>
          </p:cNvPr>
          <p:cNvSpPr/>
          <p:nvPr/>
        </p:nvSpPr>
        <p:spPr>
          <a:xfrm>
            <a:off x="2057400" y="254000"/>
            <a:ext cx="1790298" cy="2213437"/>
          </a:xfrm>
          <a:custGeom>
            <a:avLst/>
            <a:gdLst/>
            <a:ahLst/>
            <a:cxnLst/>
            <a:rect l="l" t="t" r="r" b="b"/>
            <a:pathLst>
              <a:path w="1333098" h="1832437">
                <a:moveTo>
                  <a:pt x="0" y="0"/>
                </a:moveTo>
                <a:lnTo>
                  <a:pt x="1333098" y="0"/>
                </a:lnTo>
                <a:lnTo>
                  <a:pt x="1333098" y="1832437"/>
                </a:lnTo>
                <a:lnTo>
                  <a:pt x="0" y="1832437"/>
                </a:lnTo>
                <a:lnTo>
                  <a:pt x="0" y="0"/>
                </a:lnTo>
                <a:close/>
              </a:path>
            </a:pathLst>
          </a:custGeom>
          <a:blipFill>
            <a:blip r:embed="rId3"/>
            <a:stretch>
              <a:fillRect/>
            </a:stretch>
          </a:blipFill>
        </p:spPr>
      </p:sp>
    </p:spTree>
    <p:extLst>
      <p:ext uri="{BB962C8B-B14F-4D97-AF65-F5344CB8AC3E}">
        <p14:creationId xmlns:p14="http://schemas.microsoft.com/office/powerpoint/2010/main" val="3048961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D0121F05-284D-288E-3881-F06AFEA06DF6}"/>
              </a:ext>
            </a:extLst>
          </p:cNvPr>
          <p:cNvSpPr txBox="1"/>
          <p:nvPr/>
        </p:nvSpPr>
        <p:spPr>
          <a:xfrm>
            <a:off x="3581400" y="342900"/>
            <a:ext cx="10668000" cy="1104148"/>
          </a:xfrm>
          <a:prstGeom prst="rect">
            <a:avLst/>
          </a:prstGeom>
        </p:spPr>
        <p:txBody>
          <a:bodyPr wrap="square" lIns="0" tIns="0" rIns="0" bIns="0" rtlCol="0" anchor="t">
            <a:spAutoFit/>
          </a:bodyPr>
          <a:lstStyle/>
          <a:p>
            <a:pPr marL="0" lvl="0" indent="0" algn="ctr">
              <a:lnSpc>
                <a:spcPts val="8640"/>
              </a:lnSpc>
              <a:spcBef>
                <a:spcPct val="0"/>
              </a:spcBef>
            </a:pPr>
            <a:r>
              <a:rPr lang="en-US" sz="7200" u="sng" spc="-254" dirty="0">
                <a:solidFill>
                  <a:schemeClr val="tx2">
                    <a:lumMod val="75000"/>
                  </a:schemeClr>
                </a:solidFill>
                <a:latin typeface="Aharoni" panose="02010803020104030203" pitchFamily="2" charset="-79"/>
                <a:cs typeface="Aharoni" panose="02010803020104030203" pitchFamily="2" charset="-79"/>
                <a:sym typeface="Lilita One"/>
              </a:rPr>
              <a:t>Recommendation</a:t>
            </a:r>
          </a:p>
        </p:txBody>
      </p:sp>
      <p:graphicFrame>
        <p:nvGraphicFramePr>
          <p:cNvPr id="4" name="Table 2">
            <a:extLst>
              <a:ext uri="{FF2B5EF4-FFF2-40B4-BE49-F238E27FC236}">
                <a16:creationId xmlns:a16="http://schemas.microsoft.com/office/drawing/2014/main" id="{8228ED8C-9E04-E146-6AE2-584B4F431A33}"/>
              </a:ext>
            </a:extLst>
          </p:cNvPr>
          <p:cNvGraphicFramePr>
            <a:graphicFrameLocks noGrp="1"/>
          </p:cNvGraphicFramePr>
          <p:nvPr>
            <p:extLst>
              <p:ext uri="{D42A27DB-BD31-4B8C-83A1-F6EECF244321}">
                <p14:modId xmlns:p14="http://schemas.microsoft.com/office/powerpoint/2010/main" val="1757540326"/>
              </p:ext>
            </p:extLst>
          </p:nvPr>
        </p:nvGraphicFramePr>
        <p:xfrm>
          <a:off x="1143000" y="3771900"/>
          <a:ext cx="16525615" cy="6298376"/>
        </p:xfrm>
        <a:graphic>
          <a:graphicData uri="http://schemas.openxmlformats.org/drawingml/2006/table">
            <a:tbl>
              <a:tblPr/>
              <a:tblGrid>
                <a:gridCol w="7333403">
                  <a:extLst>
                    <a:ext uri="{9D8B030D-6E8A-4147-A177-3AD203B41FA5}">
                      <a16:colId xmlns:a16="http://schemas.microsoft.com/office/drawing/2014/main" val="20000"/>
                    </a:ext>
                  </a:extLst>
                </a:gridCol>
                <a:gridCol w="9192212">
                  <a:extLst>
                    <a:ext uri="{9D8B030D-6E8A-4147-A177-3AD203B41FA5}">
                      <a16:colId xmlns:a16="http://schemas.microsoft.com/office/drawing/2014/main" val="20001"/>
                    </a:ext>
                  </a:extLst>
                </a:gridCol>
              </a:tblGrid>
              <a:tr h="1386762">
                <a:tc>
                  <a:txBody>
                    <a:bodyPr/>
                    <a:lstStyle/>
                    <a:p>
                      <a:pPr marL="457200" indent="-457200" algn="l">
                        <a:lnSpc>
                          <a:spcPts val="3639"/>
                        </a:lnSpc>
                        <a:buFont typeface="Wingdings" panose="05000000000000000000" pitchFamily="2" charset="2"/>
                        <a:buChar char="v"/>
                        <a:defRPr/>
                      </a:pPr>
                      <a:r>
                        <a:rPr lang="en-US" sz="2800" b="1" u="sng" kern="1200" dirty="0">
                          <a:solidFill>
                            <a:schemeClr val="tx1"/>
                          </a:solidFill>
                          <a:latin typeface="Times New Roman"/>
                          <a:ea typeface="+mn-ea"/>
                          <a:cs typeface="Times New Roman"/>
                          <a:sym typeface="Lilita One"/>
                        </a:rPr>
                        <a:t>Personalized</a:t>
                      </a:r>
                      <a:r>
                        <a:rPr lang="en-US" sz="2800" b="1" kern="1200" dirty="0">
                          <a:solidFill>
                            <a:schemeClr val="tx1"/>
                          </a:solidFill>
                          <a:latin typeface="Times New Roman"/>
                          <a:ea typeface="+mn-ea"/>
                          <a:cs typeface="Times New Roman"/>
                          <a:sym typeface="Lilita One"/>
                        </a:rPr>
                        <a:t> </a:t>
                      </a:r>
                      <a:r>
                        <a:rPr lang="en-US" sz="2800" b="1" u="sng" kern="1200" dirty="0">
                          <a:solidFill>
                            <a:schemeClr val="tx1"/>
                          </a:solidFill>
                          <a:latin typeface="Times New Roman"/>
                          <a:ea typeface="+mn-ea"/>
                          <a:cs typeface="Times New Roman"/>
                          <a:sym typeface="Lilita One"/>
                        </a:rPr>
                        <a:t>Recommendation:</a:t>
                      </a:r>
                      <a:endParaRPr lang="en-US" sz="2800" b="1" kern="1200" dirty="0">
                        <a:solidFill>
                          <a:schemeClr val="tx1"/>
                        </a:solidFill>
                        <a:latin typeface="Times New Roman"/>
                        <a:ea typeface="+mn-ea"/>
                        <a:cs typeface="Times New Roman"/>
                      </a:endParaRP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0" cap="flat" cmpd="sng" algn="ctr">
                      <a:solidFill>
                        <a:srgbClr val="FF7C7F"/>
                      </a:solidFill>
                      <a:prstDash val="solid"/>
                      <a:round/>
                      <a:headEnd type="none" w="med" len="med"/>
                      <a:tailEnd type="none" w="med" len="med"/>
                    </a:lnT>
                    <a:lnB w="38100" cap="flat" cmpd="sng" algn="ctr">
                      <a:solidFill>
                        <a:srgbClr val="FF7C7F"/>
                      </a:solidFill>
                      <a:prstDash val="solid"/>
                      <a:round/>
                      <a:headEnd type="none" w="med" len="med"/>
                      <a:tailEnd type="none" w="med" len="med"/>
                    </a:lnB>
                  </a:tcPr>
                </a:tc>
                <a:tc>
                  <a:txBody>
                    <a:bodyPr/>
                    <a:lstStyle/>
                    <a:p>
                      <a:pPr marL="342900" indent="-342900" algn="l">
                        <a:lnSpc>
                          <a:spcPts val="3359"/>
                        </a:lnSpc>
                        <a:buFont typeface="Wingdings" panose="05000000000000000000" pitchFamily="2" charset="2"/>
                        <a:buChar char="ü"/>
                        <a:defRPr/>
                      </a:pPr>
                      <a:r>
                        <a:rPr lang="en-US" sz="2400" kern="1200" dirty="0">
                          <a:solidFill>
                            <a:schemeClr val="tx1"/>
                          </a:solidFill>
                          <a:latin typeface="Times New Roman"/>
                          <a:ea typeface="+mn-ea"/>
                          <a:cs typeface="Times New Roman"/>
                          <a:sym typeface="Kollektif"/>
                        </a:rPr>
                        <a:t>Use Instagram insights of user to analyze interests and interactions.</a:t>
                      </a:r>
                    </a:p>
                    <a:p>
                      <a:pPr marL="342900" indent="-342900" algn="l">
                        <a:lnSpc>
                          <a:spcPts val="3359"/>
                        </a:lnSpc>
                        <a:buFont typeface="Wingdings" panose="05000000000000000000" pitchFamily="2" charset="2"/>
                        <a:buChar char="ü"/>
                        <a:defRPr/>
                      </a:pPr>
                      <a:r>
                        <a:rPr lang="en-US" sz="2400" kern="1200" dirty="0">
                          <a:solidFill>
                            <a:schemeClr val="tx1"/>
                          </a:solidFill>
                          <a:latin typeface="Times New Roman"/>
                          <a:ea typeface="+mn-ea"/>
                          <a:cs typeface="Times New Roman"/>
                          <a:sym typeface="Kollektif"/>
                        </a:rPr>
                        <a:t>Create content tailored to specific user groups (e.g., age, location, interests). </a:t>
                      </a:r>
                    </a:p>
                    <a:p>
                      <a:pPr marL="342900" indent="-342900" algn="l">
                        <a:lnSpc>
                          <a:spcPts val="3359"/>
                        </a:lnSpc>
                        <a:buFont typeface="Wingdings" panose="05000000000000000000" pitchFamily="2" charset="2"/>
                        <a:buChar char="ü"/>
                        <a:defRPr/>
                      </a:pPr>
                      <a:endParaRPr lang="en-US" sz="1100" dirty="0"/>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0" cap="flat" cmpd="sng" algn="ctr">
                      <a:solidFill>
                        <a:srgbClr val="FF7C7F"/>
                      </a:solidFill>
                      <a:prstDash val="solid"/>
                      <a:round/>
                      <a:headEnd type="none" w="med" len="med"/>
                      <a:tailEnd type="none" w="med" len="med"/>
                    </a:lnT>
                    <a:lnB w="38100" cap="flat" cmpd="sng" algn="ctr">
                      <a:solidFill>
                        <a:srgbClr val="FF7C7F"/>
                      </a:solidFill>
                      <a:prstDash val="solid"/>
                      <a:round/>
                      <a:headEnd type="none" w="med" len="med"/>
                      <a:tailEnd type="none" w="med" len="med"/>
                    </a:lnB>
                  </a:tcPr>
                </a:tc>
                <a:extLst>
                  <a:ext uri="{0D108BD9-81ED-4DB2-BD59-A6C34878D82A}">
                    <a16:rowId xmlns:a16="http://schemas.microsoft.com/office/drawing/2014/main" val="10000"/>
                  </a:ext>
                </a:extLst>
              </a:tr>
              <a:tr h="1173454">
                <a:tc>
                  <a:txBody>
                    <a:bodyPr/>
                    <a:lstStyle/>
                    <a:p>
                      <a:pPr marL="457200" indent="-457200" algn="l">
                        <a:lnSpc>
                          <a:spcPts val="3639"/>
                        </a:lnSpc>
                        <a:buFont typeface="Wingdings" panose="05000000000000000000" pitchFamily="2" charset="2"/>
                        <a:buChar char="v"/>
                        <a:defRPr/>
                      </a:pPr>
                      <a:r>
                        <a:rPr lang="en-IN" sz="2800" b="1" u="sng" kern="1200" dirty="0">
                          <a:solidFill>
                            <a:schemeClr val="tx1"/>
                          </a:solidFill>
                          <a:latin typeface="Times New Roman"/>
                          <a:ea typeface="+mn-ea"/>
                          <a:cs typeface="Times New Roman"/>
                        </a:rPr>
                        <a:t>Re-engagement E-mails: </a:t>
                      </a:r>
                      <a:endParaRPr lang="en-US" sz="2800" b="1" u="sng" kern="1200" dirty="0">
                        <a:solidFill>
                          <a:schemeClr val="tx1"/>
                        </a:solidFill>
                        <a:latin typeface="Times New Roman"/>
                        <a:ea typeface="+mn-ea"/>
                        <a:cs typeface="Times New Roman"/>
                      </a:endParaRP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38100" cap="flat" cmpd="sng" algn="ctr">
                      <a:solidFill>
                        <a:srgbClr val="FF7C7F"/>
                      </a:solidFill>
                      <a:prstDash val="solid"/>
                      <a:round/>
                      <a:headEnd type="none" w="med" len="med"/>
                      <a:tailEnd type="none" w="med" len="med"/>
                    </a:lnT>
                    <a:lnB w="38100" cap="flat" cmpd="sng" algn="ctr">
                      <a:solidFill>
                        <a:srgbClr val="FF7C7F"/>
                      </a:solidFill>
                      <a:prstDash val="solid"/>
                      <a:round/>
                      <a:headEnd type="none" w="med" len="med"/>
                      <a:tailEnd type="none" w="med" len="med"/>
                    </a:lnB>
                  </a:tcPr>
                </a:tc>
                <a:tc>
                  <a:txBody>
                    <a:bodyPr/>
                    <a:lstStyle/>
                    <a:p>
                      <a:pPr marL="342900" marR="0" lvl="0" indent="-342900" algn="l" defTabSz="914400" rtl="0" eaLnBrk="1" fontAlgn="auto" latinLnBrk="0" hangingPunct="1">
                        <a:lnSpc>
                          <a:spcPts val="3359"/>
                        </a:lnSpc>
                        <a:spcBef>
                          <a:spcPts val="0"/>
                        </a:spcBef>
                        <a:spcAft>
                          <a:spcPts val="0"/>
                        </a:spcAft>
                        <a:buClrTx/>
                        <a:buSzTx/>
                        <a:buFont typeface="Wingdings" panose="05000000000000000000" pitchFamily="2" charset="2"/>
                        <a:buChar char="ü"/>
                        <a:tabLst/>
                        <a:defRPr/>
                      </a:pPr>
                      <a:endParaRPr lang="en-IN" sz="2400" kern="1200" dirty="0">
                        <a:solidFill>
                          <a:schemeClr val="tx1"/>
                        </a:solidFill>
                        <a:latin typeface="Times New Roman"/>
                        <a:ea typeface="+mn-ea"/>
                        <a:cs typeface="Times New Roman"/>
                      </a:endParaRPr>
                    </a:p>
                    <a:p>
                      <a:pPr marL="342900" marR="0" lvl="0" indent="-342900" algn="l" defTabSz="914400" rtl="0" eaLnBrk="1" fontAlgn="auto" latinLnBrk="0" hangingPunct="1">
                        <a:lnSpc>
                          <a:spcPts val="3359"/>
                        </a:lnSpc>
                        <a:spcBef>
                          <a:spcPts val="0"/>
                        </a:spcBef>
                        <a:spcAft>
                          <a:spcPts val="0"/>
                        </a:spcAft>
                        <a:buClrTx/>
                        <a:buSzTx/>
                        <a:buFont typeface="Wingdings" panose="05000000000000000000" pitchFamily="2" charset="2"/>
                        <a:buChar char="ü"/>
                        <a:tabLst/>
                        <a:defRPr/>
                      </a:pPr>
                      <a:r>
                        <a:rPr lang="en-IN" sz="2400" kern="1200" dirty="0">
                          <a:solidFill>
                            <a:schemeClr val="tx1"/>
                          </a:solidFill>
                          <a:latin typeface="Times New Roman"/>
                          <a:ea typeface="+mn-ea"/>
                          <a:cs typeface="Times New Roman"/>
                        </a:rPr>
                        <a:t>Send personalized emails showcasing trending content or posts from their connections that they’ve missed. </a:t>
                      </a:r>
                    </a:p>
                    <a:p>
                      <a:pPr marL="342900" marR="0" lvl="0" indent="-342900" algn="l" defTabSz="914400" rtl="0" eaLnBrk="1" fontAlgn="auto" latinLnBrk="0" hangingPunct="1">
                        <a:lnSpc>
                          <a:spcPts val="3359"/>
                        </a:lnSpc>
                        <a:spcBef>
                          <a:spcPts val="0"/>
                        </a:spcBef>
                        <a:spcAft>
                          <a:spcPts val="0"/>
                        </a:spcAft>
                        <a:buClrTx/>
                        <a:buSzTx/>
                        <a:buFont typeface="Wingdings" panose="05000000000000000000" pitchFamily="2" charset="2"/>
                        <a:buChar char="ü"/>
                        <a:tabLst/>
                        <a:defRPr/>
                      </a:pPr>
                      <a:r>
                        <a:rPr lang="en-IN" sz="2400" kern="1200" dirty="0">
                          <a:solidFill>
                            <a:schemeClr val="tx1"/>
                          </a:solidFill>
                          <a:latin typeface="Times New Roman"/>
                          <a:ea typeface="+mn-ea"/>
                          <a:cs typeface="Times New Roman"/>
                        </a:rPr>
                        <a:t>Suggest content, groups, or hashtags they might be interested in based on their past behaviour.</a:t>
                      </a:r>
                    </a:p>
                    <a:p>
                      <a:pPr algn="l">
                        <a:lnSpc>
                          <a:spcPts val="3359"/>
                        </a:lnSpc>
                        <a:defRPr/>
                      </a:pPr>
                      <a:endParaRPr lang="en-US" sz="1100" dirty="0"/>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38100" cap="flat" cmpd="sng" algn="ctr">
                      <a:solidFill>
                        <a:srgbClr val="FF7C7F"/>
                      </a:solidFill>
                      <a:prstDash val="solid"/>
                      <a:round/>
                      <a:headEnd type="none" w="med" len="med"/>
                      <a:tailEnd type="none" w="med" len="med"/>
                    </a:lnT>
                    <a:lnB w="38100" cap="flat" cmpd="sng" algn="ctr">
                      <a:solidFill>
                        <a:srgbClr val="FF7C7F"/>
                      </a:solidFill>
                      <a:prstDash val="solid"/>
                      <a:round/>
                      <a:headEnd type="none" w="med" len="med"/>
                      <a:tailEnd type="none" w="med" len="med"/>
                    </a:lnB>
                  </a:tcPr>
                </a:tc>
                <a:extLst>
                  <a:ext uri="{0D108BD9-81ED-4DB2-BD59-A6C34878D82A}">
                    <a16:rowId xmlns:a16="http://schemas.microsoft.com/office/drawing/2014/main" val="10001"/>
                  </a:ext>
                </a:extLst>
              </a:tr>
              <a:tr h="1173454">
                <a:tc>
                  <a:txBody>
                    <a:bodyPr/>
                    <a:lstStyle/>
                    <a:p>
                      <a:pPr marL="457200" indent="-457200" algn="l">
                        <a:lnSpc>
                          <a:spcPts val="3639"/>
                        </a:lnSpc>
                        <a:buFont typeface="Wingdings" panose="05000000000000000000" pitchFamily="2" charset="2"/>
                        <a:buChar char="v"/>
                        <a:defRPr/>
                      </a:pPr>
                      <a:r>
                        <a:rPr lang="en-US" sz="2800" b="1" u="sng" kern="1200" dirty="0">
                          <a:solidFill>
                            <a:schemeClr val="tx1"/>
                          </a:solidFill>
                          <a:latin typeface="Times New Roman"/>
                          <a:ea typeface="+mn-ea"/>
                          <a:cs typeface="Times New Roman"/>
                        </a:rPr>
                        <a:t>Hashtag Targeting:</a:t>
                      </a: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38100" cap="flat" cmpd="sng" algn="ctr">
                      <a:solidFill>
                        <a:srgbClr val="FF7C7F"/>
                      </a:solidFill>
                      <a:prstDash val="solid"/>
                      <a:round/>
                      <a:headEnd type="none" w="med" len="med"/>
                      <a:tailEnd type="none" w="med" len="med"/>
                    </a:lnT>
                    <a:lnB w="0" cap="flat" cmpd="sng" algn="ctr">
                      <a:solidFill>
                        <a:srgbClr val="FF7C7F"/>
                      </a:solidFill>
                      <a:prstDash val="solid"/>
                      <a:round/>
                      <a:headEnd type="none" w="med" len="med"/>
                      <a:tailEnd type="none" w="med" len="med"/>
                    </a:lnB>
                  </a:tcPr>
                </a:tc>
                <a:tc>
                  <a:txBody>
                    <a:bodyPr/>
                    <a:lstStyle/>
                    <a:p>
                      <a:pPr marL="342900" indent="-342900" algn="l">
                        <a:lnSpc>
                          <a:spcPts val="3359"/>
                        </a:lnSpc>
                        <a:buFont typeface="Wingdings" panose="05000000000000000000" pitchFamily="2" charset="2"/>
                        <a:buChar char="ü"/>
                        <a:defRPr/>
                      </a:pPr>
                      <a:endParaRPr lang="en-US" sz="2400" kern="1200" dirty="0">
                        <a:solidFill>
                          <a:schemeClr val="tx1"/>
                        </a:solidFill>
                        <a:latin typeface="Times New Roman"/>
                        <a:ea typeface="+mn-ea"/>
                        <a:cs typeface="Times New Roman"/>
                        <a:sym typeface="Kollektif"/>
                      </a:endParaRPr>
                    </a:p>
                    <a:p>
                      <a:pPr marL="342900" indent="-342900" algn="l">
                        <a:lnSpc>
                          <a:spcPts val="3359"/>
                        </a:lnSpc>
                        <a:buFont typeface="Wingdings" panose="05000000000000000000" pitchFamily="2" charset="2"/>
                        <a:buChar char="ü"/>
                        <a:defRPr/>
                      </a:pPr>
                      <a:r>
                        <a:rPr lang="en-US" sz="2400" kern="1200" dirty="0">
                          <a:solidFill>
                            <a:schemeClr val="tx1"/>
                          </a:solidFill>
                          <a:latin typeface="Times New Roman"/>
                          <a:ea typeface="+mn-ea"/>
                          <a:cs typeface="Times New Roman"/>
                          <a:sym typeface="Kollektif"/>
                        </a:rPr>
                        <a:t>Research popular hashtags.</a:t>
                      </a:r>
                    </a:p>
                    <a:p>
                      <a:pPr marL="342900" indent="-342900" algn="l">
                        <a:lnSpc>
                          <a:spcPts val="3359"/>
                        </a:lnSpc>
                        <a:buFont typeface="Wingdings" panose="05000000000000000000" pitchFamily="2" charset="2"/>
                        <a:buChar char="ü"/>
                        <a:defRPr/>
                      </a:pPr>
                      <a:r>
                        <a:rPr lang="en-US" sz="2400" kern="1200" dirty="0">
                          <a:solidFill>
                            <a:schemeClr val="tx1"/>
                          </a:solidFill>
                          <a:latin typeface="Times New Roman"/>
                          <a:ea typeface="+mn-ea"/>
                          <a:cs typeface="Times New Roman"/>
                          <a:sym typeface="Kollektif"/>
                        </a:rPr>
                        <a:t> Identify relevant hashtags for your brand and target audience.</a:t>
                      </a:r>
                    </a:p>
                    <a:p>
                      <a:pPr marL="342900" indent="-342900" algn="l">
                        <a:lnSpc>
                          <a:spcPts val="3359"/>
                        </a:lnSpc>
                        <a:buFont typeface="Wingdings" panose="05000000000000000000" pitchFamily="2" charset="2"/>
                        <a:buChar char="ü"/>
                        <a:defRPr/>
                      </a:pPr>
                      <a:r>
                        <a:rPr lang="en-US" sz="2400" kern="1200" dirty="0">
                          <a:solidFill>
                            <a:schemeClr val="tx1"/>
                          </a:solidFill>
                          <a:latin typeface="Times New Roman"/>
                          <a:ea typeface="+mn-ea"/>
                          <a:cs typeface="Times New Roman"/>
                          <a:sym typeface="Kollektif"/>
                        </a:rPr>
                        <a:t>Incorporate hashtags into your content and ads.</a:t>
                      </a:r>
                    </a:p>
                    <a:p>
                      <a:pPr algn="l">
                        <a:lnSpc>
                          <a:spcPts val="3359"/>
                        </a:lnSpc>
                        <a:defRPr/>
                      </a:pPr>
                      <a:endParaRPr lang="en-US" sz="2400" kern="1200" dirty="0">
                        <a:solidFill>
                          <a:schemeClr val="tx1"/>
                        </a:solidFill>
                        <a:latin typeface="Times New Roman"/>
                        <a:ea typeface="+mn-ea"/>
                        <a:cs typeface="Times New Roman"/>
                      </a:endParaRP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38100" cap="flat" cmpd="sng" algn="ctr">
                      <a:solidFill>
                        <a:srgbClr val="FF7C7F"/>
                      </a:solidFill>
                      <a:prstDash val="solid"/>
                      <a:round/>
                      <a:headEnd type="none" w="med" len="med"/>
                      <a:tailEnd type="none" w="med" len="med"/>
                    </a:lnT>
                    <a:lnB w="0" cap="flat" cmpd="sng" algn="ctr">
                      <a:solidFill>
                        <a:srgbClr val="FF7C7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45538472-B647-71BE-E295-374D883F71AA}"/>
              </a:ext>
            </a:extLst>
          </p:cNvPr>
          <p:cNvSpPr txBox="1"/>
          <p:nvPr/>
        </p:nvSpPr>
        <p:spPr>
          <a:xfrm>
            <a:off x="-1752600" y="2171700"/>
            <a:ext cx="10668000" cy="1011815"/>
          </a:xfrm>
          <a:prstGeom prst="rect">
            <a:avLst/>
          </a:prstGeom>
        </p:spPr>
        <p:txBody>
          <a:bodyPr wrap="square" lIns="0" tIns="0" rIns="0" bIns="0" rtlCol="0" anchor="t">
            <a:spAutoFit/>
          </a:bodyPr>
          <a:lstStyle/>
          <a:p>
            <a:pPr marL="685800" lvl="0" indent="-685800" algn="ctr">
              <a:lnSpc>
                <a:spcPts val="8640"/>
              </a:lnSpc>
              <a:spcBef>
                <a:spcPct val="0"/>
              </a:spcBef>
              <a:buFont typeface="Wingdings" panose="05000000000000000000" pitchFamily="2" charset="2"/>
              <a:buChar char="Ø"/>
            </a:pPr>
            <a:r>
              <a:rPr lang="en-US" sz="4800" spc="-254" dirty="0">
                <a:solidFill>
                  <a:schemeClr val="accent1">
                    <a:lumMod val="75000"/>
                  </a:schemeClr>
                </a:solidFill>
                <a:latin typeface="Aharoni" panose="02010803020104030203" pitchFamily="2" charset="-79"/>
                <a:cs typeface="Aharoni" panose="02010803020104030203" pitchFamily="2" charset="-79"/>
                <a:sym typeface="Lilita One"/>
              </a:rPr>
              <a:t>Re-Engaging user</a:t>
            </a:r>
          </a:p>
        </p:txBody>
      </p:sp>
      <p:sp>
        <p:nvSpPr>
          <p:cNvPr id="7" name="Freeform 15">
            <a:extLst>
              <a:ext uri="{FF2B5EF4-FFF2-40B4-BE49-F238E27FC236}">
                <a16:creationId xmlns:a16="http://schemas.microsoft.com/office/drawing/2014/main" id="{86036376-92F3-CB10-AD41-AE2FBF67DC87}"/>
              </a:ext>
            </a:extLst>
          </p:cNvPr>
          <p:cNvSpPr/>
          <p:nvPr/>
        </p:nvSpPr>
        <p:spPr>
          <a:xfrm>
            <a:off x="13335000" y="10608"/>
            <a:ext cx="4136038" cy="3467100"/>
          </a:xfrm>
          <a:custGeom>
            <a:avLst/>
            <a:gdLst/>
            <a:ahLst/>
            <a:cxnLst/>
            <a:rect l="l" t="t" r="r" b="b"/>
            <a:pathLst>
              <a:path w="6985890" h="6942228">
                <a:moveTo>
                  <a:pt x="0" y="0"/>
                </a:moveTo>
                <a:lnTo>
                  <a:pt x="6985890" y="0"/>
                </a:lnTo>
                <a:lnTo>
                  <a:pt x="6985890" y="6942228"/>
                </a:lnTo>
                <a:lnTo>
                  <a:pt x="0" y="6942228"/>
                </a:lnTo>
                <a:lnTo>
                  <a:pt x="0" y="0"/>
                </a:lnTo>
                <a:close/>
              </a:path>
            </a:pathLst>
          </a:custGeom>
          <a:blipFill>
            <a:blip r:embed="rId2"/>
            <a:stretch>
              <a:fillRect/>
            </a:stretch>
          </a:blipFill>
        </p:spPr>
      </p:sp>
      <p:sp>
        <p:nvSpPr>
          <p:cNvPr id="8" name="Freeform 16">
            <a:extLst>
              <a:ext uri="{FF2B5EF4-FFF2-40B4-BE49-F238E27FC236}">
                <a16:creationId xmlns:a16="http://schemas.microsoft.com/office/drawing/2014/main" id="{0E75F4FA-B84D-3100-4466-C8AD9E926E9D}"/>
              </a:ext>
            </a:extLst>
          </p:cNvPr>
          <p:cNvSpPr/>
          <p:nvPr/>
        </p:nvSpPr>
        <p:spPr>
          <a:xfrm>
            <a:off x="13103032" y="88900"/>
            <a:ext cx="1225936" cy="1225936"/>
          </a:xfrm>
          <a:custGeom>
            <a:avLst/>
            <a:gdLst/>
            <a:ahLst/>
            <a:cxnLst/>
            <a:rect l="l" t="t" r="r" b="b"/>
            <a:pathLst>
              <a:path w="1225936" h="1225936">
                <a:moveTo>
                  <a:pt x="0" y="0"/>
                </a:moveTo>
                <a:lnTo>
                  <a:pt x="1225936" y="0"/>
                </a:lnTo>
                <a:lnTo>
                  <a:pt x="1225936" y="1225936"/>
                </a:lnTo>
                <a:lnTo>
                  <a:pt x="0" y="12259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17">
            <a:extLst>
              <a:ext uri="{FF2B5EF4-FFF2-40B4-BE49-F238E27FC236}">
                <a16:creationId xmlns:a16="http://schemas.microsoft.com/office/drawing/2014/main" id="{73D09A9F-AA3B-F48F-8B80-63FA2E9ABCA0}"/>
              </a:ext>
            </a:extLst>
          </p:cNvPr>
          <p:cNvSpPr/>
          <p:nvPr/>
        </p:nvSpPr>
        <p:spPr>
          <a:xfrm>
            <a:off x="17030700" y="2057400"/>
            <a:ext cx="1219200" cy="1104148"/>
          </a:xfrm>
          <a:custGeom>
            <a:avLst/>
            <a:gdLst/>
            <a:ahLst/>
            <a:cxnLst/>
            <a:rect l="l" t="t" r="r" b="b"/>
            <a:pathLst>
              <a:path w="1225936" h="1225936">
                <a:moveTo>
                  <a:pt x="0" y="0"/>
                </a:moveTo>
                <a:lnTo>
                  <a:pt x="1225936" y="0"/>
                </a:lnTo>
                <a:lnTo>
                  <a:pt x="1225936" y="1225936"/>
                </a:lnTo>
                <a:lnTo>
                  <a:pt x="0" y="12259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4187214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7005A-B321-1B78-ADA3-2620CDB0F2B5}"/>
            </a:ext>
          </a:extLst>
        </p:cNvPr>
        <p:cNvGrpSpPr/>
        <p:nvPr/>
      </p:nvGrpSpPr>
      <p:grpSpPr>
        <a:xfrm>
          <a:off x="0" y="0"/>
          <a:ext cx="0" cy="0"/>
          <a:chOff x="0" y="0"/>
          <a:chExt cx="0" cy="0"/>
        </a:xfrm>
      </p:grpSpPr>
      <p:sp>
        <p:nvSpPr>
          <p:cNvPr id="2" name="TextBox 4">
            <a:extLst>
              <a:ext uri="{FF2B5EF4-FFF2-40B4-BE49-F238E27FC236}">
                <a16:creationId xmlns:a16="http://schemas.microsoft.com/office/drawing/2014/main" id="{F05D42DC-5F41-08BE-2E88-A4CC2E49264E}"/>
              </a:ext>
            </a:extLst>
          </p:cNvPr>
          <p:cNvSpPr txBox="1"/>
          <p:nvPr/>
        </p:nvSpPr>
        <p:spPr>
          <a:xfrm>
            <a:off x="3581400" y="342900"/>
            <a:ext cx="10668000" cy="1104148"/>
          </a:xfrm>
          <a:prstGeom prst="rect">
            <a:avLst/>
          </a:prstGeom>
        </p:spPr>
        <p:txBody>
          <a:bodyPr wrap="square" lIns="0" tIns="0" rIns="0" bIns="0" rtlCol="0" anchor="t">
            <a:spAutoFit/>
          </a:bodyPr>
          <a:lstStyle/>
          <a:p>
            <a:pPr marL="0" lvl="0" indent="0" algn="ctr">
              <a:lnSpc>
                <a:spcPts val="8640"/>
              </a:lnSpc>
              <a:spcBef>
                <a:spcPct val="0"/>
              </a:spcBef>
            </a:pPr>
            <a:r>
              <a:rPr lang="en-US" sz="7200" u="sng" spc="-254" dirty="0">
                <a:solidFill>
                  <a:schemeClr val="tx2">
                    <a:lumMod val="75000"/>
                  </a:schemeClr>
                </a:solidFill>
                <a:latin typeface="Aharoni" panose="02010803020104030203" pitchFamily="2" charset="-79"/>
                <a:cs typeface="Aharoni" panose="02010803020104030203" pitchFamily="2" charset="-79"/>
                <a:sym typeface="Lilita One"/>
              </a:rPr>
              <a:t>Recommendation</a:t>
            </a:r>
          </a:p>
        </p:txBody>
      </p:sp>
      <p:graphicFrame>
        <p:nvGraphicFramePr>
          <p:cNvPr id="4" name="Table 2">
            <a:extLst>
              <a:ext uri="{FF2B5EF4-FFF2-40B4-BE49-F238E27FC236}">
                <a16:creationId xmlns:a16="http://schemas.microsoft.com/office/drawing/2014/main" id="{9DDB22A8-640F-B2E5-9AF8-21C51759D698}"/>
              </a:ext>
            </a:extLst>
          </p:cNvPr>
          <p:cNvGraphicFramePr>
            <a:graphicFrameLocks noGrp="1"/>
          </p:cNvGraphicFramePr>
          <p:nvPr>
            <p:extLst>
              <p:ext uri="{D42A27DB-BD31-4B8C-83A1-F6EECF244321}">
                <p14:modId xmlns:p14="http://schemas.microsoft.com/office/powerpoint/2010/main" val="437808466"/>
              </p:ext>
            </p:extLst>
          </p:nvPr>
        </p:nvGraphicFramePr>
        <p:xfrm>
          <a:off x="1109794" y="3170815"/>
          <a:ext cx="16525615" cy="6368480"/>
        </p:xfrm>
        <a:graphic>
          <a:graphicData uri="http://schemas.openxmlformats.org/drawingml/2006/table">
            <a:tbl>
              <a:tblPr/>
              <a:tblGrid>
                <a:gridCol w="7333403">
                  <a:extLst>
                    <a:ext uri="{9D8B030D-6E8A-4147-A177-3AD203B41FA5}">
                      <a16:colId xmlns:a16="http://schemas.microsoft.com/office/drawing/2014/main" val="20000"/>
                    </a:ext>
                  </a:extLst>
                </a:gridCol>
                <a:gridCol w="9192212">
                  <a:extLst>
                    <a:ext uri="{9D8B030D-6E8A-4147-A177-3AD203B41FA5}">
                      <a16:colId xmlns:a16="http://schemas.microsoft.com/office/drawing/2014/main" val="20001"/>
                    </a:ext>
                  </a:extLst>
                </a:gridCol>
              </a:tblGrid>
              <a:tr h="1386762">
                <a:tc>
                  <a:txBody>
                    <a:bodyPr/>
                    <a:lstStyle/>
                    <a:p>
                      <a:pPr marL="457200" indent="-457200" algn="l">
                        <a:lnSpc>
                          <a:spcPts val="3639"/>
                        </a:lnSpc>
                        <a:buFont typeface="Wingdings" panose="05000000000000000000" pitchFamily="2" charset="2"/>
                        <a:buChar char="v"/>
                        <a:defRPr/>
                      </a:pPr>
                      <a:r>
                        <a:rPr lang="en-IN" sz="2800" b="1" u="sng" kern="1200" dirty="0">
                          <a:solidFill>
                            <a:schemeClr val="tx1"/>
                          </a:solidFill>
                          <a:latin typeface="Times New Roman"/>
                          <a:ea typeface="+mn-ea"/>
                          <a:cs typeface="Times New Roman"/>
                        </a:rPr>
                        <a:t>Giving Discounts and Gift Card :</a:t>
                      </a:r>
                      <a:endParaRPr lang="en-US" sz="2800" b="1" u="sng" kern="1200" dirty="0">
                        <a:solidFill>
                          <a:schemeClr val="tx1"/>
                        </a:solidFill>
                        <a:latin typeface="Times New Roman"/>
                        <a:ea typeface="+mn-ea"/>
                        <a:cs typeface="Times New Roman"/>
                      </a:endParaRP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0" cap="flat" cmpd="sng" algn="ctr">
                      <a:solidFill>
                        <a:srgbClr val="FF7C7F"/>
                      </a:solidFill>
                      <a:prstDash val="solid"/>
                      <a:round/>
                      <a:headEnd type="none" w="med" len="med"/>
                      <a:tailEnd type="none" w="med" len="med"/>
                    </a:lnT>
                    <a:lnB w="38100" cap="flat" cmpd="sng" algn="ctr">
                      <a:solidFill>
                        <a:srgbClr val="FF7C7F"/>
                      </a:solidFill>
                      <a:prstDash val="solid"/>
                      <a:round/>
                      <a:headEnd type="none" w="med" len="med"/>
                      <a:tailEnd type="none" w="med" len="med"/>
                    </a:lnB>
                  </a:tcPr>
                </a:tc>
                <a:tc>
                  <a:txBody>
                    <a:bodyPr/>
                    <a:lstStyle/>
                    <a:p>
                      <a:pPr marL="342900" indent="-342900">
                        <a:buFont typeface="Wingdings" panose="05000000000000000000" pitchFamily="2" charset="2"/>
                        <a:buChar char="ü"/>
                      </a:pPr>
                      <a:r>
                        <a:rPr lang="en-IN" sz="2400" kern="1200" dirty="0">
                          <a:solidFill>
                            <a:schemeClr val="tx1"/>
                          </a:solidFill>
                          <a:latin typeface="Times New Roman"/>
                          <a:ea typeface="+mn-ea"/>
                          <a:cs typeface="Times New Roman"/>
                        </a:rPr>
                        <a:t>This is one of the most popular yet effective ways to honour a valued user. </a:t>
                      </a:r>
                    </a:p>
                    <a:p>
                      <a:pPr marL="342900" indent="-342900">
                        <a:buFont typeface="Wingdings" panose="05000000000000000000" pitchFamily="2" charset="2"/>
                        <a:buChar char="ü"/>
                      </a:pPr>
                      <a:r>
                        <a:rPr lang="en-IN" sz="2400" kern="1200" dirty="0">
                          <a:solidFill>
                            <a:schemeClr val="tx1"/>
                          </a:solidFill>
                          <a:latin typeface="Times New Roman"/>
                          <a:ea typeface="+mn-ea"/>
                          <a:cs typeface="Times New Roman"/>
                        </a:rPr>
                        <a:t>Because they find these rewards exciting, this will encourage them to utilize the site more.</a:t>
                      </a:r>
                    </a:p>
                    <a:p>
                      <a:pPr marL="342900" indent="-342900" algn="l">
                        <a:lnSpc>
                          <a:spcPts val="3359"/>
                        </a:lnSpc>
                        <a:buFont typeface="Wingdings" panose="05000000000000000000" pitchFamily="2" charset="2"/>
                        <a:buChar char="ü"/>
                        <a:defRPr/>
                      </a:pPr>
                      <a:endParaRPr lang="en-US" sz="1100" dirty="0"/>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0" cap="flat" cmpd="sng" algn="ctr">
                      <a:solidFill>
                        <a:srgbClr val="FF7C7F"/>
                      </a:solidFill>
                      <a:prstDash val="solid"/>
                      <a:round/>
                      <a:headEnd type="none" w="med" len="med"/>
                      <a:tailEnd type="none" w="med" len="med"/>
                    </a:lnT>
                    <a:lnB w="38100" cap="flat" cmpd="sng" algn="ctr">
                      <a:solidFill>
                        <a:srgbClr val="FF7C7F"/>
                      </a:solidFill>
                      <a:prstDash val="solid"/>
                      <a:round/>
                      <a:headEnd type="none" w="med" len="med"/>
                      <a:tailEnd type="none" w="med" len="med"/>
                    </a:lnB>
                  </a:tcPr>
                </a:tc>
                <a:extLst>
                  <a:ext uri="{0D108BD9-81ED-4DB2-BD59-A6C34878D82A}">
                    <a16:rowId xmlns:a16="http://schemas.microsoft.com/office/drawing/2014/main" val="10000"/>
                  </a:ext>
                </a:extLst>
              </a:tr>
              <a:tr h="1173454">
                <a:tc>
                  <a:txBody>
                    <a:bodyPr/>
                    <a:lstStyle/>
                    <a:p>
                      <a:pPr marL="457200" indent="-457200" algn="l">
                        <a:lnSpc>
                          <a:spcPts val="3639"/>
                        </a:lnSpc>
                        <a:buFont typeface="Wingdings" panose="05000000000000000000" pitchFamily="2" charset="2"/>
                        <a:buChar char="v"/>
                        <a:defRPr/>
                      </a:pPr>
                      <a:r>
                        <a:rPr lang="en-US" sz="2800" b="1" u="sng" kern="1200" dirty="0">
                          <a:solidFill>
                            <a:schemeClr val="tx1"/>
                          </a:solidFill>
                          <a:latin typeface="Times New Roman"/>
                          <a:ea typeface="+mn-ea"/>
                          <a:cs typeface="Times New Roman"/>
                        </a:rPr>
                        <a:t>Collaboration with Influencer:</a:t>
                      </a: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38100" cap="flat" cmpd="sng" algn="ctr">
                      <a:solidFill>
                        <a:srgbClr val="FF7C7F"/>
                      </a:solidFill>
                      <a:prstDash val="solid"/>
                      <a:round/>
                      <a:headEnd type="none" w="med" len="med"/>
                      <a:tailEnd type="none" w="med" len="med"/>
                    </a:lnT>
                    <a:lnB w="38100" cap="flat" cmpd="sng" algn="ctr">
                      <a:solidFill>
                        <a:srgbClr val="FF7C7F"/>
                      </a:solidFill>
                      <a:prstDash val="solid"/>
                      <a:round/>
                      <a:headEnd type="none" w="med" len="med"/>
                      <a:tailEnd type="none" w="med" len="med"/>
                    </a:lnB>
                  </a:tcPr>
                </a:tc>
                <a:tc>
                  <a:txBody>
                    <a:bodyPr/>
                    <a:lstStyle/>
                    <a:p>
                      <a:pPr marL="342900" marR="0" lvl="0" indent="-342900" algn="l" defTabSz="914400" rtl="0" eaLnBrk="1" fontAlgn="auto" latinLnBrk="0" hangingPunct="1">
                        <a:lnSpc>
                          <a:spcPts val="3359"/>
                        </a:lnSpc>
                        <a:spcBef>
                          <a:spcPts val="0"/>
                        </a:spcBef>
                        <a:spcAft>
                          <a:spcPts val="0"/>
                        </a:spcAft>
                        <a:buClrTx/>
                        <a:buSzTx/>
                        <a:buFont typeface="Wingdings" panose="05000000000000000000" pitchFamily="2" charset="2"/>
                        <a:buChar char="ü"/>
                        <a:tabLst/>
                        <a:defRPr/>
                      </a:pPr>
                      <a:endParaRPr lang="en-IN" sz="2400" kern="1200" dirty="0">
                        <a:solidFill>
                          <a:schemeClr val="tx1"/>
                        </a:solidFill>
                        <a:latin typeface="Times New Roman"/>
                        <a:ea typeface="+mn-ea"/>
                        <a:cs typeface="Times New Roman"/>
                      </a:endParaRPr>
                    </a:p>
                    <a:p>
                      <a:pPr marL="342900" marR="0" lvl="0" indent="-342900" algn="l" defTabSz="914400" rtl="0" eaLnBrk="1" fontAlgn="auto" latinLnBrk="0" hangingPunct="1">
                        <a:lnSpc>
                          <a:spcPts val="3359"/>
                        </a:lnSpc>
                        <a:spcBef>
                          <a:spcPts val="0"/>
                        </a:spcBef>
                        <a:spcAft>
                          <a:spcPts val="0"/>
                        </a:spcAft>
                        <a:buClrTx/>
                        <a:buSzTx/>
                        <a:buFont typeface="Wingdings" panose="05000000000000000000" pitchFamily="2" charset="2"/>
                        <a:buChar char="ü"/>
                        <a:tabLst/>
                        <a:defRPr/>
                      </a:pPr>
                      <a:r>
                        <a:rPr lang="en-IN" sz="2400" kern="1200" dirty="0">
                          <a:solidFill>
                            <a:schemeClr val="tx1"/>
                          </a:solidFill>
                          <a:latin typeface="Times New Roman"/>
                          <a:ea typeface="+mn-ea"/>
                          <a:cs typeface="Times New Roman"/>
                        </a:rPr>
                        <a:t>Look for users with high follower counts and strong engagement rates.  </a:t>
                      </a:r>
                    </a:p>
                    <a:p>
                      <a:pPr marL="342900" marR="0" lvl="0" indent="-342900" algn="l" defTabSz="914400" rtl="0" eaLnBrk="1" fontAlgn="auto" latinLnBrk="0" hangingPunct="1">
                        <a:lnSpc>
                          <a:spcPts val="3359"/>
                        </a:lnSpc>
                        <a:spcBef>
                          <a:spcPts val="0"/>
                        </a:spcBef>
                        <a:spcAft>
                          <a:spcPts val="0"/>
                        </a:spcAft>
                        <a:buClrTx/>
                        <a:buSzTx/>
                        <a:buFont typeface="Wingdings" panose="05000000000000000000" pitchFamily="2" charset="2"/>
                        <a:buChar char="ü"/>
                        <a:tabLst/>
                        <a:defRPr/>
                      </a:pPr>
                      <a:r>
                        <a:rPr lang="en-IN" sz="2400" kern="1200" dirty="0">
                          <a:solidFill>
                            <a:schemeClr val="tx1"/>
                          </a:solidFill>
                          <a:latin typeface="Times New Roman"/>
                          <a:ea typeface="+mn-ea"/>
                          <a:cs typeface="Times New Roman"/>
                        </a:rPr>
                        <a:t>Prioritize those whose content aligns with your brand values and target audience. </a:t>
                      </a:r>
                    </a:p>
                    <a:p>
                      <a:pPr marL="342900" marR="0" lvl="0" indent="-342900" algn="l" defTabSz="914400" rtl="0" eaLnBrk="1" fontAlgn="auto" latinLnBrk="0" hangingPunct="1">
                        <a:lnSpc>
                          <a:spcPts val="3359"/>
                        </a:lnSpc>
                        <a:spcBef>
                          <a:spcPts val="0"/>
                        </a:spcBef>
                        <a:spcAft>
                          <a:spcPts val="0"/>
                        </a:spcAft>
                        <a:buClrTx/>
                        <a:buSzTx/>
                        <a:buFont typeface="Wingdings" panose="05000000000000000000" pitchFamily="2" charset="2"/>
                        <a:buChar char="ü"/>
                        <a:tabLst/>
                        <a:defRPr/>
                      </a:pPr>
                      <a:r>
                        <a:rPr lang="en-IN" sz="2400" kern="1200" dirty="0">
                          <a:solidFill>
                            <a:schemeClr val="tx1"/>
                          </a:solidFill>
                          <a:latin typeface="Times New Roman"/>
                          <a:ea typeface="+mn-ea"/>
                          <a:cs typeface="Times New Roman"/>
                        </a:rPr>
                        <a:t>Approach them with clear objectives for the campaign.</a:t>
                      </a:r>
                    </a:p>
                    <a:p>
                      <a:pPr marL="342900" marR="0" lvl="0" indent="-342900" algn="l" defTabSz="914400" rtl="0" eaLnBrk="1" fontAlgn="auto" latinLnBrk="0" hangingPunct="1">
                        <a:lnSpc>
                          <a:spcPts val="3359"/>
                        </a:lnSpc>
                        <a:spcBef>
                          <a:spcPts val="0"/>
                        </a:spcBef>
                        <a:spcAft>
                          <a:spcPts val="0"/>
                        </a:spcAft>
                        <a:buClrTx/>
                        <a:buSzTx/>
                        <a:buFont typeface="Wingdings" panose="05000000000000000000" pitchFamily="2" charset="2"/>
                        <a:buChar char="ü"/>
                        <a:tabLst/>
                        <a:defRPr/>
                      </a:pPr>
                      <a:r>
                        <a:rPr lang="en-US" sz="2400" kern="1200" dirty="0">
                          <a:solidFill>
                            <a:schemeClr val="tx1"/>
                          </a:solidFill>
                          <a:latin typeface="Times New Roman"/>
                          <a:ea typeface="+mn-ea"/>
                          <a:cs typeface="Times New Roman"/>
                        </a:rPr>
                        <a:t> Monitor influencer performance using Instagram Insights.</a:t>
                      </a:r>
                    </a:p>
                    <a:p>
                      <a:pPr marL="0" marR="0" lvl="0" indent="0" algn="l" defTabSz="914400" rtl="0" eaLnBrk="1" fontAlgn="auto" latinLnBrk="0" hangingPunct="1">
                        <a:lnSpc>
                          <a:spcPts val="3359"/>
                        </a:lnSpc>
                        <a:spcBef>
                          <a:spcPts val="0"/>
                        </a:spcBef>
                        <a:spcAft>
                          <a:spcPts val="0"/>
                        </a:spcAft>
                        <a:buClrTx/>
                        <a:buSzTx/>
                        <a:buFont typeface="Wingdings" panose="05000000000000000000" pitchFamily="2" charset="2"/>
                        <a:buNone/>
                        <a:tabLst/>
                        <a:defRPr/>
                      </a:pPr>
                      <a:endParaRPr lang="en-US" sz="2400" kern="1200" dirty="0">
                        <a:solidFill>
                          <a:schemeClr val="tx1"/>
                        </a:solidFill>
                        <a:latin typeface="Times New Roman"/>
                        <a:ea typeface="+mn-ea"/>
                        <a:cs typeface="Times New Roman"/>
                      </a:endParaRP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38100" cap="flat" cmpd="sng" algn="ctr">
                      <a:solidFill>
                        <a:srgbClr val="FF7C7F"/>
                      </a:solidFill>
                      <a:prstDash val="solid"/>
                      <a:round/>
                      <a:headEnd type="none" w="med" len="med"/>
                      <a:tailEnd type="none" w="med" len="med"/>
                    </a:lnT>
                    <a:lnB w="38100" cap="flat" cmpd="sng" algn="ctr">
                      <a:solidFill>
                        <a:srgbClr val="FF7C7F"/>
                      </a:solidFill>
                      <a:prstDash val="solid"/>
                      <a:round/>
                      <a:headEnd type="none" w="med" len="med"/>
                      <a:tailEnd type="none" w="med" len="med"/>
                    </a:lnB>
                  </a:tcPr>
                </a:tc>
                <a:extLst>
                  <a:ext uri="{0D108BD9-81ED-4DB2-BD59-A6C34878D82A}">
                    <a16:rowId xmlns:a16="http://schemas.microsoft.com/office/drawing/2014/main" val="10001"/>
                  </a:ext>
                </a:extLst>
              </a:tr>
              <a:tr h="1173454">
                <a:tc>
                  <a:txBody>
                    <a:bodyPr/>
                    <a:lstStyle/>
                    <a:p>
                      <a:pPr marL="457200" indent="-457200" algn="l">
                        <a:lnSpc>
                          <a:spcPts val="3639"/>
                        </a:lnSpc>
                        <a:buFont typeface="Wingdings" panose="05000000000000000000" pitchFamily="2" charset="2"/>
                        <a:buChar char="v"/>
                        <a:defRPr/>
                      </a:pPr>
                      <a:r>
                        <a:rPr lang="en-IN" sz="2800" b="1" u="sng" kern="1200" dirty="0">
                          <a:solidFill>
                            <a:schemeClr val="tx1"/>
                          </a:solidFill>
                          <a:latin typeface="Times New Roman"/>
                          <a:ea typeface="+mn-ea"/>
                          <a:cs typeface="Times New Roman"/>
                        </a:rPr>
                        <a:t>Contests For Users : </a:t>
                      </a:r>
                      <a:endParaRPr lang="en-US" sz="2800" b="1" u="sng" kern="1200" dirty="0">
                        <a:solidFill>
                          <a:schemeClr val="tx1"/>
                        </a:solidFill>
                        <a:latin typeface="Times New Roman"/>
                        <a:ea typeface="+mn-ea"/>
                        <a:cs typeface="Times New Roman"/>
                      </a:endParaRP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38100" cap="flat" cmpd="sng" algn="ctr">
                      <a:solidFill>
                        <a:srgbClr val="FF7C7F"/>
                      </a:solidFill>
                      <a:prstDash val="solid"/>
                      <a:round/>
                      <a:headEnd type="none" w="med" len="med"/>
                      <a:tailEnd type="none" w="med" len="med"/>
                    </a:lnT>
                    <a:lnB w="0" cap="flat" cmpd="sng" algn="ctr">
                      <a:solidFill>
                        <a:srgbClr val="FF7C7F"/>
                      </a:solidFill>
                      <a:prstDash val="solid"/>
                      <a:round/>
                      <a:headEnd type="none" w="med" len="med"/>
                      <a:tailEnd type="none" w="med" len="med"/>
                    </a:lnB>
                  </a:tcPr>
                </a:tc>
                <a:tc>
                  <a:txBody>
                    <a:bodyPr/>
                    <a:lstStyle/>
                    <a:p>
                      <a:pPr marL="342900" indent="-342900" algn="l">
                        <a:lnSpc>
                          <a:spcPts val="3359"/>
                        </a:lnSpc>
                        <a:buFont typeface="Wingdings" panose="05000000000000000000" pitchFamily="2" charset="2"/>
                        <a:buChar char="ü"/>
                        <a:defRPr/>
                      </a:pPr>
                      <a:endParaRPr lang="en-US" sz="2400" kern="1200" dirty="0">
                        <a:solidFill>
                          <a:schemeClr val="tx1"/>
                        </a:solidFill>
                        <a:latin typeface="Times New Roman"/>
                        <a:ea typeface="+mn-ea"/>
                        <a:cs typeface="Times New Roman"/>
                        <a:sym typeface="Kollektif"/>
                      </a:endParaRPr>
                    </a:p>
                    <a:p>
                      <a:pPr marL="342900" indent="-342900">
                        <a:buFont typeface="Wingdings" panose="05000000000000000000" pitchFamily="2" charset="2"/>
                        <a:buChar char="ü"/>
                      </a:pPr>
                      <a:r>
                        <a:rPr lang="en-IN" sz="2400" kern="1200" dirty="0">
                          <a:solidFill>
                            <a:schemeClr val="tx1"/>
                          </a:solidFill>
                          <a:latin typeface="Times New Roman"/>
                          <a:ea typeface="+mn-ea"/>
                          <a:cs typeface="Times New Roman"/>
                        </a:rPr>
                        <a:t>Introduce challenges or contests with rewards for the most engaging content or for hitting specific activity milestones.</a:t>
                      </a:r>
                    </a:p>
                    <a:p>
                      <a:pPr algn="l">
                        <a:lnSpc>
                          <a:spcPts val="3359"/>
                        </a:lnSpc>
                        <a:defRPr/>
                      </a:pPr>
                      <a:endParaRPr lang="en-US" sz="2400" kern="1200" dirty="0">
                        <a:solidFill>
                          <a:schemeClr val="tx1"/>
                        </a:solidFill>
                        <a:latin typeface="Times New Roman"/>
                        <a:ea typeface="+mn-ea"/>
                        <a:cs typeface="Times New Roman"/>
                      </a:endParaRP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38100" cap="flat" cmpd="sng" algn="ctr">
                      <a:solidFill>
                        <a:srgbClr val="FF7C7F"/>
                      </a:solidFill>
                      <a:prstDash val="solid"/>
                      <a:round/>
                      <a:headEnd type="none" w="med" len="med"/>
                      <a:tailEnd type="none" w="med" len="med"/>
                    </a:lnT>
                    <a:lnB w="0" cap="flat" cmpd="sng" algn="ctr">
                      <a:solidFill>
                        <a:srgbClr val="FF7C7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16F09F7C-ECCC-6042-4BE9-98F5543FCDF8}"/>
              </a:ext>
            </a:extLst>
          </p:cNvPr>
          <p:cNvSpPr txBox="1"/>
          <p:nvPr/>
        </p:nvSpPr>
        <p:spPr>
          <a:xfrm>
            <a:off x="-1752600" y="2171700"/>
            <a:ext cx="10668000" cy="1011815"/>
          </a:xfrm>
          <a:prstGeom prst="rect">
            <a:avLst/>
          </a:prstGeom>
        </p:spPr>
        <p:txBody>
          <a:bodyPr wrap="square" lIns="0" tIns="0" rIns="0" bIns="0" rtlCol="0" anchor="t">
            <a:spAutoFit/>
          </a:bodyPr>
          <a:lstStyle/>
          <a:p>
            <a:pPr marL="685800" lvl="0" indent="-685800" algn="ctr">
              <a:lnSpc>
                <a:spcPts val="8640"/>
              </a:lnSpc>
              <a:spcBef>
                <a:spcPct val="0"/>
              </a:spcBef>
              <a:buFont typeface="Wingdings" panose="05000000000000000000" pitchFamily="2" charset="2"/>
              <a:buChar char="Ø"/>
            </a:pPr>
            <a:r>
              <a:rPr lang="en-US" sz="4800" spc="-254" dirty="0">
                <a:solidFill>
                  <a:schemeClr val="accent1">
                    <a:lumMod val="75000"/>
                  </a:schemeClr>
                </a:solidFill>
                <a:latin typeface="Aharoni" panose="02010803020104030203" pitchFamily="2" charset="-79"/>
                <a:cs typeface="Aharoni" panose="02010803020104030203" pitchFamily="2" charset="-79"/>
                <a:sym typeface="Lilita One"/>
              </a:rPr>
              <a:t>Re-Engaging user</a:t>
            </a:r>
          </a:p>
        </p:txBody>
      </p:sp>
      <p:sp>
        <p:nvSpPr>
          <p:cNvPr id="6" name="Freeform 4">
            <a:extLst>
              <a:ext uri="{FF2B5EF4-FFF2-40B4-BE49-F238E27FC236}">
                <a16:creationId xmlns:a16="http://schemas.microsoft.com/office/drawing/2014/main" id="{BF4245E7-DBCE-E3B9-8956-01F932304726}"/>
              </a:ext>
            </a:extLst>
          </p:cNvPr>
          <p:cNvSpPr/>
          <p:nvPr/>
        </p:nvSpPr>
        <p:spPr>
          <a:xfrm>
            <a:off x="13868400" y="266699"/>
            <a:ext cx="3429000" cy="2819401"/>
          </a:xfrm>
          <a:custGeom>
            <a:avLst/>
            <a:gdLst/>
            <a:ahLst/>
            <a:cxnLst/>
            <a:rect l="l" t="t" r="r" b="b"/>
            <a:pathLst>
              <a:path w="1893246" h="1817516">
                <a:moveTo>
                  <a:pt x="0" y="0"/>
                </a:moveTo>
                <a:lnTo>
                  <a:pt x="1893246" y="0"/>
                </a:lnTo>
                <a:lnTo>
                  <a:pt x="1893246" y="1817516"/>
                </a:lnTo>
                <a:lnTo>
                  <a:pt x="0" y="1817516"/>
                </a:lnTo>
                <a:lnTo>
                  <a:pt x="0" y="0"/>
                </a:lnTo>
                <a:close/>
              </a:path>
            </a:pathLst>
          </a:custGeom>
          <a:blipFill>
            <a:blip r:embed="rId2"/>
            <a:stretch>
              <a:fillRect/>
            </a:stretch>
          </a:blipFill>
        </p:spPr>
      </p:sp>
    </p:spTree>
    <p:extLst>
      <p:ext uri="{BB962C8B-B14F-4D97-AF65-F5344CB8AC3E}">
        <p14:creationId xmlns:p14="http://schemas.microsoft.com/office/powerpoint/2010/main" val="3756848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A6688-9546-B0AB-E58F-74D3CB457463}"/>
            </a:ext>
          </a:extLst>
        </p:cNvPr>
        <p:cNvGrpSpPr/>
        <p:nvPr/>
      </p:nvGrpSpPr>
      <p:grpSpPr>
        <a:xfrm>
          <a:off x="0" y="0"/>
          <a:ext cx="0" cy="0"/>
          <a:chOff x="0" y="0"/>
          <a:chExt cx="0" cy="0"/>
        </a:xfrm>
      </p:grpSpPr>
      <p:sp>
        <p:nvSpPr>
          <p:cNvPr id="2" name="TextBox 4">
            <a:extLst>
              <a:ext uri="{FF2B5EF4-FFF2-40B4-BE49-F238E27FC236}">
                <a16:creationId xmlns:a16="http://schemas.microsoft.com/office/drawing/2014/main" id="{9008550B-F3A4-028E-EF0E-089748183961}"/>
              </a:ext>
            </a:extLst>
          </p:cNvPr>
          <p:cNvSpPr txBox="1"/>
          <p:nvPr/>
        </p:nvSpPr>
        <p:spPr>
          <a:xfrm>
            <a:off x="3581400" y="342900"/>
            <a:ext cx="10668000" cy="1104148"/>
          </a:xfrm>
          <a:prstGeom prst="rect">
            <a:avLst/>
          </a:prstGeom>
        </p:spPr>
        <p:txBody>
          <a:bodyPr wrap="square" lIns="0" tIns="0" rIns="0" bIns="0" rtlCol="0" anchor="t">
            <a:spAutoFit/>
          </a:bodyPr>
          <a:lstStyle/>
          <a:p>
            <a:pPr marL="0" lvl="0" indent="0" algn="ctr">
              <a:lnSpc>
                <a:spcPts val="8640"/>
              </a:lnSpc>
              <a:spcBef>
                <a:spcPct val="0"/>
              </a:spcBef>
            </a:pPr>
            <a:r>
              <a:rPr lang="en-US" sz="7200" u="sng" spc="-254" dirty="0">
                <a:solidFill>
                  <a:schemeClr val="tx2">
                    <a:lumMod val="75000"/>
                  </a:schemeClr>
                </a:solidFill>
                <a:latin typeface="Aharoni" panose="02010803020104030203" pitchFamily="2" charset="-79"/>
                <a:cs typeface="Aharoni" panose="02010803020104030203" pitchFamily="2" charset="-79"/>
                <a:sym typeface="Lilita One"/>
              </a:rPr>
              <a:t>Recommendation</a:t>
            </a:r>
          </a:p>
        </p:txBody>
      </p:sp>
      <p:graphicFrame>
        <p:nvGraphicFramePr>
          <p:cNvPr id="4" name="Table 2">
            <a:extLst>
              <a:ext uri="{FF2B5EF4-FFF2-40B4-BE49-F238E27FC236}">
                <a16:creationId xmlns:a16="http://schemas.microsoft.com/office/drawing/2014/main" id="{4B9E133B-9CF1-12D0-48A3-F2F585072522}"/>
              </a:ext>
            </a:extLst>
          </p:cNvPr>
          <p:cNvGraphicFramePr>
            <a:graphicFrameLocks noGrp="1"/>
          </p:cNvGraphicFramePr>
          <p:nvPr>
            <p:extLst>
              <p:ext uri="{D42A27DB-BD31-4B8C-83A1-F6EECF244321}">
                <p14:modId xmlns:p14="http://schemas.microsoft.com/office/powerpoint/2010/main" val="1001544669"/>
              </p:ext>
            </p:extLst>
          </p:nvPr>
        </p:nvGraphicFramePr>
        <p:xfrm>
          <a:off x="1109794" y="3170815"/>
          <a:ext cx="16525615" cy="4941000"/>
        </p:xfrm>
        <a:graphic>
          <a:graphicData uri="http://schemas.openxmlformats.org/drawingml/2006/table">
            <a:tbl>
              <a:tblPr/>
              <a:tblGrid>
                <a:gridCol w="7333403">
                  <a:extLst>
                    <a:ext uri="{9D8B030D-6E8A-4147-A177-3AD203B41FA5}">
                      <a16:colId xmlns:a16="http://schemas.microsoft.com/office/drawing/2014/main" val="20000"/>
                    </a:ext>
                  </a:extLst>
                </a:gridCol>
                <a:gridCol w="9192212">
                  <a:extLst>
                    <a:ext uri="{9D8B030D-6E8A-4147-A177-3AD203B41FA5}">
                      <a16:colId xmlns:a16="http://schemas.microsoft.com/office/drawing/2014/main" val="20001"/>
                    </a:ext>
                  </a:extLst>
                </a:gridCol>
              </a:tblGrid>
              <a:tr h="1386762">
                <a:tc>
                  <a:txBody>
                    <a:bodyPr/>
                    <a:lstStyle/>
                    <a:p>
                      <a:pPr marL="457200" indent="-457200" algn="l">
                        <a:lnSpc>
                          <a:spcPts val="3639"/>
                        </a:lnSpc>
                        <a:buFont typeface="Wingdings" panose="05000000000000000000" pitchFamily="2" charset="2"/>
                        <a:buChar char="v"/>
                        <a:defRPr/>
                      </a:pPr>
                      <a:r>
                        <a:rPr lang="en-IN" sz="2800" b="1" u="sng" kern="1200" dirty="0">
                          <a:solidFill>
                            <a:schemeClr val="tx1"/>
                          </a:solidFill>
                          <a:latin typeface="Times New Roman"/>
                          <a:ea typeface="+mn-ea"/>
                          <a:cs typeface="Times New Roman"/>
                        </a:rPr>
                        <a:t>Campaigns :</a:t>
                      </a:r>
                      <a:endParaRPr lang="en-US" sz="2800" b="1" u="sng" kern="1200" dirty="0">
                        <a:solidFill>
                          <a:schemeClr val="tx1"/>
                        </a:solidFill>
                        <a:latin typeface="Times New Roman"/>
                        <a:ea typeface="+mn-ea"/>
                        <a:cs typeface="Times New Roman"/>
                      </a:endParaRP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0" cap="flat" cmpd="sng" algn="ctr">
                      <a:solidFill>
                        <a:srgbClr val="FF7C7F"/>
                      </a:solidFill>
                      <a:prstDash val="solid"/>
                      <a:round/>
                      <a:headEnd type="none" w="med" len="med"/>
                      <a:tailEnd type="none" w="med" len="med"/>
                    </a:lnT>
                    <a:lnB w="38100" cap="flat" cmpd="sng" algn="ctr">
                      <a:solidFill>
                        <a:srgbClr val="FF7C7F"/>
                      </a:solidFill>
                      <a:prstDash val="solid"/>
                      <a:round/>
                      <a:headEnd type="none" w="med" len="med"/>
                      <a:tailEnd type="none" w="med" len="med"/>
                    </a:lnB>
                  </a:tcPr>
                </a:tc>
                <a:tc>
                  <a:txBody>
                    <a:bodyPr/>
                    <a:lstStyle/>
                    <a:p>
                      <a:pPr marL="342900" indent="-342900">
                        <a:buFont typeface="Wingdings" panose="05000000000000000000" pitchFamily="2" charset="2"/>
                        <a:buChar char="ü"/>
                      </a:pPr>
                      <a:r>
                        <a:rPr lang="en-IN" sz="2400" kern="1200" dirty="0">
                          <a:solidFill>
                            <a:schemeClr val="tx1"/>
                          </a:solidFill>
                          <a:latin typeface="Times New Roman"/>
                          <a:ea typeface="+mn-ea"/>
                          <a:cs typeface="Times New Roman"/>
                        </a:rPr>
                        <a:t>Identifying inactive users with previous data.</a:t>
                      </a:r>
                    </a:p>
                    <a:p>
                      <a:pPr marL="342900" indent="-342900">
                        <a:buFont typeface="Wingdings" panose="05000000000000000000" pitchFamily="2" charset="2"/>
                        <a:buChar char="ü"/>
                      </a:pPr>
                      <a:r>
                        <a:rPr lang="en-US" sz="2400" kern="1200" dirty="0">
                          <a:solidFill>
                            <a:schemeClr val="tx1"/>
                          </a:solidFill>
                          <a:latin typeface="Times New Roman"/>
                          <a:ea typeface="+mn-ea"/>
                          <a:cs typeface="Times New Roman"/>
                        </a:rPr>
                        <a:t>Create personalized content and offers to re-activate them.    </a:t>
                      </a:r>
                    </a:p>
                    <a:p>
                      <a:pPr marL="342900" indent="-342900">
                        <a:buFont typeface="Wingdings" panose="05000000000000000000" pitchFamily="2" charset="2"/>
                        <a:buChar char="ü"/>
                      </a:pPr>
                      <a:r>
                        <a:rPr lang="en-US" sz="2400" kern="1200" dirty="0">
                          <a:solidFill>
                            <a:schemeClr val="tx1"/>
                          </a:solidFill>
                          <a:latin typeface="Times New Roman"/>
                          <a:ea typeface="+mn-ea"/>
                          <a:cs typeface="Times New Roman"/>
                        </a:rPr>
                        <a:t>Utilize Instagram's features like Stories and Reels to re-engage users</a:t>
                      </a:r>
                    </a:p>
                    <a:p>
                      <a:pPr marL="342900" indent="-342900" algn="l">
                        <a:lnSpc>
                          <a:spcPts val="3359"/>
                        </a:lnSpc>
                        <a:buFont typeface="Wingdings" panose="05000000000000000000" pitchFamily="2" charset="2"/>
                        <a:buChar char="ü"/>
                        <a:defRPr/>
                      </a:pPr>
                      <a:endParaRPr lang="en-US" sz="1100" dirty="0"/>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0" cap="flat" cmpd="sng" algn="ctr">
                      <a:solidFill>
                        <a:srgbClr val="FF7C7F"/>
                      </a:solidFill>
                      <a:prstDash val="solid"/>
                      <a:round/>
                      <a:headEnd type="none" w="med" len="med"/>
                      <a:tailEnd type="none" w="med" len="med"/>
                    </a:lnT>
                    <a:lnB w="38100" cap="flat" cmpd="sng" algn="ctr">
                      <a:solidFill>
                        <a:srgbClr val="FF7C7F"/>
                      </a:solidFill>
                      <a:prstDash val="solid"/>
                      <a:round/>
                      <a:headEnd type="none" w="med" len="med"/>
                      <a:tailEnd type="none" w="med" len="med"/>
                    </a:lnB>
                  </a:tcPr>
                </a:tc>
                <a:extLst>
                  <a:ext uri="{0D108BD9-81ED-4DB2-BD59-A6C34878D82A}">
                    <a16:rowId xmlns:a16="http://schemas.microsoft.com/office/drawing/2014/main" val="10000"/>
                  </a:ext>
                </a:extLst>
              </a:tr>
              <a:tr h="1173454">
                <a:tc>
                  <a:txBody>
                    <a:bodyPr/>
                    <a:lstStyle/>
                    <a:p>
                      <a:pPr marL="457200" indent="-457200" algn="l">
                        <a:lnSpc>
                          <a:spcPts val="3639"/>
                        </a:lnSpc>
                        <a:buFont typeface="Wingdings" panose="05000000000000000000" pitchFamily="2" charset="2"/>
                        <a:buChar char="v"/>
                        <a:defRPr/>
                      </a:pPr>
                      <a:r>
                        <a:rPr lang="en-US" sz="2800" b="1" u="sng" kern="1200" dirty="0">
                          <a:solidFill>
                            <a:schemeClr val="tx1"/>
                          </a:solidFill>
                          <a:latin typeface="Times New Roman"/>
                          <a:ea typeface="+mn-ea"/>
                          <a:cs typeface="Times New Roman"/>
                        </a:rPr>
                        <a:t>Simplifying the Use:</a:t>
                      </a: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38100" cap="flat" cmpd="sng" algn="ctr">
                      <a:solidFill>
                        <a:srgbClr val="FF7C7F"/>
                      </a:solidFill>
                      <a:prstDash val="solid"/>
                      <a:round/>
                      <a:headEnd type="none" w="med" len="med"/>
                      <a:tailEnd type="none" w="med" len="med"/>
                    </a:lnT>
                    <a:lnB w="38100" cap="flat" cmpd="sng" algn="ctr">
                      <a:solidFill>
                        <a:srgbClr val="FF7C7F"/>
                      </a:solidFill>
                      <a:prstDash val="solid"/>
                      <a:round/>
                      <a:headEnd type="none" w="med" len="med"/>
                      <a:tailEnd type="none" w="med" len="med"/>
                    </a:lnB>
                  </a:tcPr>
                </a:tc>
                <a:tc>
                  <a:txBody>
                    <a:bodyPr/>
                    <a:lstStyle/>
                    <a:p>
                      <a:pPr marL="342900" marR="0" lvl="0" indent="-342900" algn="l" defTabSz="914400" rtl="0" eaLnBrk="1" fontAlgn="auto" latinLnBrk="0" hangingPunct="1">
                        <a:lnSpc>
                          <a:spcPts val="3359"/>
                        </a:lnSpc>
                        <a:spcBef>
                          <a:spcPts val="0"/>
                        </a:spcBef>
                        <a:spcAft>
                          <a:spcPts val="0"/>
                        </a:spcAft>
                        <a:buClrTx/>
                        <a:buSzTx/>
                        <a:buFont typeface="Wingdings" panose="05000000000000000000" pitchFamily="2" charset="2"/>
                        <a:buChar char="ü"/>
                        <a:tabLst/>
                        <a:defRPr/>
                      </a:pPr>
                      <a:endParaRPr lang="en-IN" sz="2400" kern="1200" dirty="0">
                        <a:solidFill>
                          <a:schemeClr val="tx1"/>
                        </a:solidFill>
                        <a:latin typeface="Times New Roman"/>
                        <a:ea typeface="+mn-ea"/>
                        <a:cs typeface="Times New Roman"/>
                      </a:endParaRPr>
                    </a:p>
                    <a:p>
                      <a:pPr marL="342900" indent="-342900">
                        <a:buFont typeface="Wingdings" panose="05000000000000000000" pitchFamily="2" charset="2"/>
                        <a:buChar char="ü"/>
                      </a:pPr>
                      <a:r>
                        <a:rPr lang="en-IN" sz="2400" kern="1200" dirty="0">
                          <a:solidFill>
                            <a:schemeClr val="tx1"/>
                          </a:solidFill>
                          <a:latin typeface="Times New Roman"/>
                          <a:ea typeface="+mn-ea"/>
                          <a:cs typeface="Times New Roman"/>
                        </a:rPr>
                        <a:t>Offer templates or prompts  that make it easier for users to create and share content, reducing the friction of coming up with something new.</a:t>
                      </a:r>
                    </a:p>
                    <a:p>
                      <a:pPr marL="0" marR="0" lvl="0" indent="0" algn="l" defTabSz="914400" rtl="0" eaLnBrk="1" fontAlgn="auto" latinLnBrk="0" hangingPunct="1">
                        <a:lnSpc>
                          <a:spcPts val="3359"/>
                        </a:lnSpc>
                        <a:spcBef>
                          <a:spcPts val="0"/>
                        </a:spcBef>
                        <a:spcAft>
                          <a:spcPts val="0"/>
                        </a:spcAft>
                        <a:buClrTx/>
                        <a:buSzTx/>
                        <a:buFont typeface="Wingdings" panose="05000000000000000000" pitchFamily="2" charset="2"/>
                        <a:buNone/>
                        <a:tabLst/>
                        <a:defRPr/>
                      </a:pPr>
                      <a:endParaRPr lang="en-US" sz="2400" kern="1200" dirty="0">
                        <a:solidFill>
                          <a:schemeClr val="tx1"/>
                        </a:solidFill>
                        <a:latin typeface="Times New Roman"/>
                        <a:ea typeface="+mn-ea"/>
                        <a:cs typeface="Times New Roman"/>
                      </a:endParaRP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38100" cap="flat" cmpd="sng" algn="ctr">
                      <a:solidFill>
                        <a:srgbClr val="FF7C7F"/>
                      </a:solidFill>
                      <a:prstDash val="solid"/>
                      <a:round/>
                      <a:headEnd type="none" w="med" len="med"/>
                      <a:tailEnd type="none" w="med" len="med"/>
                    </a:lnT>
                    <a:lnB w="38100" cap="flat" cmpd="sng" algn="ctr">
                      <a:solidFill>
                        <a:srgbClr val="FF7C7F"/>
                      </a:solidFill>
                      <a:prstDash val="solid"/>
                      <a:round/>
                      <a:headEnd type="none" w="med" len="med"/>
                      <a:tailEnd type="none" w="med" len="med"/>
                    </a:lnB>
                  </a:tcPr>
                </a:tc>
                <a:extLst>
                  <a:ext uri="{0D108BD9-81ED-4DB2-BD59-A6C34878D82A}">
                    <a16:rowId xmlns:a16="http://schemas.microsoft.com/office/drawing/2014/main" val="10001"/>
                  </a:ext>
                </a:extLst>
              </a:tr>
              <a:tr h="1173454">
                <a:tc>
                  <a:txBody>
                    <a:bodyPr/>
                    <a:lstStyle/>
                    <a:p>
                      <a:pPr marL="457200" indent="-457200" algn="l">
                        <a:lnSpc>
                          <a:spcPts val="3639"/>
                        </a:lnSpc>
                        <a:buFont typeface="Wingdings" panose="05000000000000000000" pitchFamily="2" charset="2"/>
                        <a:buChar char="v"/>
                        <a:defRPr/>
                      </a:pPr>
                      <a:r>
                        <a:rPr lang="en-IN" sz="2800" b="1" u="sng" kern="1200" dirty="0">
                          <a:solidFill>
                            <a:schemeClr val="tx1"/>
                          </a:solidFill>
                          <a:latin typeface="Times New Roman"/>
                          <a:ea typeface="+mn-ea"/>
                          <a:cs typeface="Times New Roman"/>
                        </a:rPr>
                        <a:t>Programs and Meetup : </a:t>
                      </a:r>
                      <a:endParaRPr lang="en-US" sz="2800" b="1" u="sng" kern="1200" dirty="0">
                        <a:solidFill>
                          <a:schemeClr val="tx1"/>
                        </a:solidFill>
                        <a:latin typeface="Times New Roman"/>
                        <a:ea typeface="+mn-ea"/>
                        <a:cs typeface="Times New Roman"/>
                      </a:endParaRP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38100" cap="flat" cmpd="sng" algn="ctr">
                      <a:solidFill>
                        <a:srgbClr val="FF7C7F"/>
                      </a:solidFill>
                      <a:prstDash val="solid"/>
                      <a:round/>
                      <a:headEnd type="none" w="med" len="med"/>
                      <a:tailEnd type="none" w="med" len="med"/>
                    </a:lnT>
                    <a:lnB w="0" cap="flat" cmpd="sng" algn="ctr">
                      <a:solidFill>
                        <a:srgbClr val="FF7C7F"/>
                      </a:solidFill>
                      <a:prstDash val="solid"/>
                      <a:round/>
                      <a:headEnd type="none" w="med" len="med"/>
                      <a:tailEnd type="none" w="med" len="med"/>
                    </a:lnB>
                  </a:tcPr>
                </a:tc>
                <a:tc>
                  <a:txBody>
                    <a:bodyPr/>
                    <a:lstStyle/>
                    <a:p>
                      <a:pPr marL="342900" indent="-342900" algn="l">
                        <a:lnSpc>
                          <a:spcPts val="3359"/>
                        </a:lnSpc>
                        <a:buFont typeface="Wingdings" panose="05000000000000000000" pitchFamily="2" charset="2"/>
                        <a:buChar char="ü"/>
                        <a:defRPr/>
                      </a:pPr>
                      <a:endParaRPr lang="en-US" sz="2400" kern="1200" dirty="0">
                        <a:solidFill>
                          <a:schemeClr val="tx1"/>
                        </a:solidFill>
                        <a:latin typeface="Times New Roman"/>
                        <a:ea typeface="+mn-ea"/>
                        <a:cs typeface="Times New Roman"/>
                        <a:sym typeface="Kollektif"/>
                      </a:endParaRPr>
                    </a:p>
                    <a:p>
                      <a:pPr marL="342900" indent="-342900">
                        <a:buFont typeface="Wingdings" panose="05000000000000000000" pitchFamily="2" charset="2"/>
                        <a:buChar char="ü"/>
                      </a:pPr>
                      <a:r>
                        <a:rPr lang="en-US" sz="2400" kern="1200" dirty="0">
                          <a:solidFill>
                            <a:schemeClr val="tx1"/>
                          </a:solidFill>
                          <a:latin typeface="Times New Roman"/>
                          <a:ea typeface="+mn-ea"/>
                          <a:cs typeface="Times New Roman"/>
                        </a:rPr>
                        <a:t>Develop programs rewarding consistent engagement and interactions. </a:t>
                      </a:r>
                    </a:p>
                    <a:p>
                      <a:pPr marL="342900" indent="-342900">
                        <a:buFont typeface="Wingdings" panose="05000000000000000000" pitchFamily="2" charset="2"/>
                        <a:buChar char="ü"/>
                      </a:pPr>
                      <a:r>
                        <a:rPr lang="en-US" sz="2400" kern="1200" dirty="0">
                          <a:solidFill>
                            <a:schemeClr val="tx1"/>
                          </a:solidFill>
                          <a:latin typeface="Times New Roman"/>
                          <a:ea typeface="+mn-ea"/>
                          <a:cs typeface="Times New Roman"/>
                        </a:rPr>
                        <a:t> Utilize Instagram's features like badges and rewards.   </a:t>
                      </a:r>
                    </a:p>
                    <a:p>
                      <a:pPr marL="342900" indent="-342900">
                        <a:buFont typeface="Wingdings" panose="05000000000000000000" pitchFamily="2" charset="2"/>
                        <a:buChar char="ü"/>
                      </a:pPr>
                      <a:r>
                        <a:rPr lang="en-US" sz="2400" kern="1200" dirty="0">
                          <a:solidFill>
                            <a:schemeClr val="tx1"/>
                          </a:solidFill>
                          <a:latin typeface="Times New Roman"/>
                          <a:ea typeface="+mn-ea"/>
                          <a:cs typeface="Times New Roman"/>
                        </a:rPr>
                        <a:t>Collaborate with influencers to promote loyalty programs.</a:t>
                      </a:r>
                    </a:p>
                    <a:p>
                      <a:pPr algn="l">
                        <a:lnSpc>
                          <a:spcPts val="3359"/>
                        </a:lnSpc>
                        <a:defRPr/>
                      </a:pPr>
                      <a:endParaRPr lang="en-US" sz="2400" kern="1200" dirty="0">
                        <a:solidFill>
                          <a:schemeClr val="tx1"/>
                        </a:solidFill>
                        <a:latin typeface="Times New Roman"/>
                        <a:ea typeface="+mn-ea"/>
                        <a:cs typeface="Times New Roman"/>
                      </a:endParaRP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38100" cap="flat" cmpd="sng" algn="ctr">
                      <a:solidFill>
                        <a:srgbClr val="FF7C7F"/>
                      </a:solidFill>
                      <a:prstDash val="solid"/>
                      <a:round/>
                      <a:headEnd type="none" w="med" len="med"/>
                      <a:tailEnd type="none" w="med" len="med"/>
                    </a:lnT>
                    <a:lnB w="0" cap="flat" cmpd="sng" algn="ctr">
                      <a:solidFill>
                        <a:srgbClr val="FF7C7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6BA2A6C4-C3D1-B660-2845-F259DFD14918}"/>
              </a:ext>
            </a:extLst>
          </p:cNvPr>
          <p:cNvSpPr txBox="1"/>
          <p:nvPr/>
        </p:nvSpPr>
        <p:spPr>
          <a:xfrm>
            <a:off x="-1752600" y="2171700"/>
            <a:ext cx="10668000" cy="1011815"/>
          </a:xfrm>
          <a:prstGeom prst="rect">
            <a:avLst/>
          </a:prstGeom>
        </p:spPr>
        <p:txBody>
          <a:bodyPr wrap="square" lIns="0" tIns="0" rIns="0" bIns="0" rtlCol="0" anchor="t">
            <a:spAutoFit/>
          </a:bodyPr>
          <a:lstStyle/>
          <a:p>
            <a:pPr marL="685800" lvl="0" indent="-685800" algn="ctr">
              <a:lnSpc>
                <a:spcPts val="8640"/>
              </a:lnSpc>
              <a:spcBef>
                <a:spcPct val="0"/>
              </a:spcBef>
              <a:buFont typeface="Wingdings" panose="05000000000000000000" pitchFamily="2" charset="2"/>
              <a:buChar char="Ø"/>
            </a:pPr>
            <a:r>
              <a:rPr lang="en-US" sz="4800" spc="-254" dirty="0">
                <a:solidFill>
                  <a:schemeClr val="accent1">
                    <a:lumMod val="75000"/>
                  </a:schemeClr>
                </a:solidFill>
                <a:latin typeface="Aharoni" panose="02010803020104030203" pitchFamily="2" charset="-79"/>
                <a:cs typeface="Aharoni" panose="02010803020104030203" pitchFamily="2" charset="-79"/>
                <a:sym typeface="Lilita One"/>
              </a:rPr>
              <a:t>User Retention</a:t>
            </a:r>
          </a:p>
        </p:txBody>
      </p:sp>
      <p:sp>
        <p:nvSpPr>
          <p:cNvPr id="7" name="Freeform 5">
            <a:extLst>
              <a:ext uri="{FF2B5EF4-FFF2-40B4-BE49-F238E27FC236}">
                <a16:creationId xmlns:a16="http://schemas.microsoft.com/office/drawing/2014/main" id="{4DEAA5F6-2EE7-88CD-BFD2-093F839A1001}"/>
              </a:ext>
            </a:extLst>
          </p:cNvPr>
          <p:cNvSpPr/>
          <p:nvPr/>
        </p:nvSpPr>
        <p:spPr>
          <a:xfrm>
            <a:off x="14130209" y="114300"/>
            <a:ext cx="3505200" cy="2819400"/>
          </a:xfrm>
          <a:custGeom>
            <a:avLst/>
            <a:gdLst/>
            <a:ahLst/>
            <a:cxnLst/>
            <a:rect l="l" t="t" r="r" b="b"/>
            <a:pathLst>
              <a:path w="2771048" h="2009010">
                <a:moveTo>
                  <a:pt x="0" y="0"/>
                </a:moveTo>
                <a:lnTo>
                  <a:pt x="2771047" y="0"/>
                </a:lnTo>
                <a:lnTo>
                  <a:pt x="2771047" y="2009009"/>
                </a:lnTo>
                <a:lnTo>
                  <a:pt x="0" y="2009009"/>
                </a:lnTo>
                <a:lnTo>
                  <a:pt x="0" y="0"/>
                </a:lnTo>
                <a:close/>
              </a:path>
            </a:pathLst>
          </a:custGeom>
          <a:blipFill>
            <a:blip r:embed="rId2"/>
            <a:stretch>
              <a:fillRect/>
            </a:stretch>
          </a:blipFill>
        </p:spPr>
      </p:sp>
    </p:spTree>
    <p:extLst>
      <p:ext uri="{BB962C8B-B14F-4D97-AF65-F5344CB8AC3E}">
        <p14:creationId xmlns:p14="http://schemas.microsoft.com/office/powerpoint/2010/main" val="3654162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60060-EF3C-0728-FAC2-5BAFE66EF741}"/>
            </a:ext>
          </a:extLst>
        </p:cNvPr>
        <p:cNvGrpSpPr/>
        <p:nvPr/>
      </p:nvGrpSpPr>
      <p:grpSpPr>
        <a:xfrm>
          <a:off x="0" y="0"/>
          <a:ext cx="0" cy="0"/>
          <a:chOff x="0" y="0"/>
          <a:chExt cx="0" cy="0"/>
        </a:xfrm>
      </p:grpSpPr>
      <p:sp>
        <p:nvSpPr>
          <p:cNvPr id="2" name="TextBox 4">
            <a:extLst>
              <a:ext uri="{FF2B5EF4-FFF2-40B4-BE49-F238E27FC236}">
                <a16:creationId xmlns:a16="http://schemas.microsoft.com/office/drawing/2014/main" id="{E79C4FB3-D7AC-E3E7-4AD0-A6E73213FE24}"/>
              </a:ext>
            </a:extLst>
          </p:cNvPr>
          <p:cNvSpPr txBox="1"/>
          <p:nvPr/>
        </p:nvSpPr>
        <p:spPr>
          <a:xfrm>
            <a:off x="3581400" y="342900"/>
            <a:ext cx="10668000" cy="1104148"/>
          </a:xfrm>
          <a:prstGeom prst="rect">
            <a:avLst/>
          </a:prstGeom>
        </p:spPr>
        <p:txBody>
          <a:bodyPr wrap="square" lIns="0" tIns="0" rIns="0" bIns="0" rtlCol="0" anchor="t">
            <a:spAutoFit/>
          </a:bodyPr>
          <a:lstStyle/>
          <a:p>
            <a:pPr marL="0" lvl="0" indent="0" algn="ctr">
              <a:lnSpc>
                <a:spcPts val="8640"/>
              </a:lnSpc>
              <a:spcBef>
                <a:spcPct val="0"/>
              </a:spcBef>
            </a:pPr>
            <a:r>
              <a:rPr lang="en-US" sz="7200" u="sng" spc="-254" dirty="0">
                <a:solidFill>
                  <a:schemeClr val="tx2">
                    <a:lumMod val="75000"/>
                  </a:schemeClr>
                </a:solidFill>
                <a:latin typeface="Aharoni" panose="02010803020104030203" pitchFamily="2" charset="-79"/>
                <a:cs typeface="Aharoni" panose="02010803020104030203" pitchFamily="2" charset="-79"/>
                <a:sym typeface="Lilita One"/>
              </a:rPr>
              <a:t>Recommendation</a:t>
            </a:r>
          </a:p>
        </p:txBody>
      </p:sp>
      <p:graphicFrame>
        <p:nvGraphicFramePr>
          <p:cNvPr id="4" name="Table 2">
            <a:extLst>
              <a:ext uri="{FF2B5EF4-FFF2-40B4-BE49-F238E27FC236}">
                <a16:creationId xmlns:a16="http://schemas.microsoft.com/office/drawing/2014/main" id="{3057A1C2-9B7D-19AA-E0ED-280BEF451227}"/>
              </a:ext>
            </a:extLst>
          </p:cNvPr>
          <p:cNvGraphicFramePr>
            <a:graphicFrameLocks noGrp="1"/>
          </p:cNvGraphicFramePr>
          <p:nvPr>
            <p:extLst>
              <p:ext uri="{D42A27DB-BD31-4B8C-83A1-F6EECF244321}">
                <p14:modId xmlns:p14="http://schemas.microsoft.com/office/powerpoint/2010/main" val="1523065876"/>
              </p:ext>
            </p:extLst>
          </p:nvPr>
        </p:nvGraphicFramePr>
        <p:xfrm>
          <a:off x="1066800" y="3390900"/>
          <a:ext cx="16525615" cy="5235498"/>
        </p:xfrm>
        <a:graphic>
          <a:graphicData uri="http://schemas.openxmlformats.org/drawingml/2006/table">
            <a:tbl>
              <a:tblPr/>
              <a:tblGrid>
                <a:gridCol w="7333403">
                  <a:extLst>
                    <a:ext uri="{9D8B030D-6E8A-4147-A177-3AD203B41FA5}">
                      <a16:colId xmlns:a16="http://schemas.microsoft.com/office/drawing/2014/main" val="20000"/>
                    </a:ext>
                  </a:extLst>
                </a:gridCol>
                <a:gridCol w="9192212">
                  <a:extLst>
                    <a:ext uri="{9D8B030D-6E8A-4147-A177-3AD203B41FA5}">
                      <a16:colId xmlns:a16="http://schemas.microsoft.com/office/drawing/2014/main" val="20001"/>
                    </a:ext>
                  </a:extLst>
                </a:gridCol>
              </a:tblGrid>
              <a:tr h="1386762">
                <a:tc>
                  <a:txBody>
                    <a:bodyPr/>
                    <a:lstStyle/>
                    <a:p>
                      <a:pPr marL="457200" indent="-457200" algn="l">
                        <a:lnSpc>
                          <a:spcPts val="3639"/>
                        </a:lnSpc>
                        <a:buFont typeface="Wingdings" panose="05000000000000000000" pitchFamily="2" charset="2"/>
                        <a:buChar char="v"/>
                        <a:defRPr/>
                      </a:pPr>
                      <a:r>
                        <a:rPr lang="en-IN" sz="2800" b="1" u="sng" kern="1200" dirty="0">
                          <a:solidFill>
                            <a:schemeClr val="tx1"/>
                          </a:solidFill>
                          <a:latin typeface="Times New Roman"/>
                          <a:ea typeface="+mn-ea"/>
                          <a:cs typeface="Times New Roman"/>
                        </a:rPr>
                        <a:t>Customs Titles or Badges:</a:t>
                      </a:r>
                      <a:endParaRPr lang="en-US" sz="2800" b="1" u="sng" kern="1200" dirty="0">
                        <a:solidFill>
                          <a:schemeClr val="tx1"/>
                        </a:solidFill>
                        <a:latin typeface="Times New Roman"/>
                        <a:ea typeface="+mn-ea"/>
                        <a:cs typeface="Times New Roman"/>
                      </a:endParaRP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0" cap="flat" cmpd="sng" algn="ctr">
                      <a:solidFill>
                        <a:srgbClr val="FF7C7F"/>
                      </a:solidFill>
                      <a:prstDash val="solid"/>
                      <a:round/>
                      <a:headEnd type="none" w="med" len="med"/>
                      <a:tailEnd type="none" w="med" len="med"/>
                    </a:lnT>
                    <a:lnB w="38100" cap="flat" cmpd="sng" algn="ctr">
                      <a:solidFill>
                        <a:srgbClr val="FF7C7F"/>
                      </a:solidFill>
                      <a:prstDash val="solid"/>
                      <a:round/>
                      <a:headEnd type="none" w="med" len="med"/>
                      <a:tailEnd type="none" w="med" len="med"/>
                    </a:lnB>
                  </a:tcPr>
                </a:tc>
                <a:tc>
                  <a:txBody>
                    <a:bodyPr/>
                    <a:lstStyle/>
                    <a:p>
                      <a:pPr marL="342900" indent="-342900">
                        <a:buFont typeface="Wingdings" panose="05000000000000000000" pitchFamily="2" charset="2"/>
                        <a:buChar char="ü"/>
                      </a:pPr>
                      <a:r>
                        <a:rPr lang="en-IN" sz="2400" kern="1200" dirty="0">
                          <a:solidFill>
                            <a:schemeClr val="tx1"/>
                          </a:solidFill>
                          <a:latin typeface="Times New Roman"/>
                          <a:ea typeface="+mn-ea"/>
                          <a:cs typeface="Times New Roman"/>
                        </a:rPr>
                        <a:t>This helps them to stand out from other users and this will make them feel valued.</a:t>
                      </a:r>
                      <a:endParaRPr lang="en-US" sz="2400" kern="1200" dirty="0">
                        <a:solidFill>
                          <a:schemeClr val="tx1"/>
                        </a:solidFill>
                        <a:latin typeface="Times New Roman"/>
                        <a:ea typeface="+mn-ea"/>
                        <a:cs typeface="Times New Roman"/>
                      </a:endParaRP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0" cap="flat" cmpd="sng" algn="ctr">
                      <a:solidFill>
                        <a:srgbClr val="FF7C7F"/>
                      </a:solidFill>
                      <a:prstDash val="solid"/>
                      <a:round/>
                      <a:headEnd type="none" w="med" len="med"/>
                      <a:tailEnd type="none" w="med" len="med"/>
                    </a:lnT>
                    <a:lnB w="38100" cap="flat" cmpd="sng" algn="ctr">
                      <a:solidFill>
                        <a:srgbClr val="FF7C7F"/>
                      </a:solidFill>
                      <a:prstDash val="solid"/>
                      <a:round/>
                      <a:headEnd type="none" w="med" len="med"/>
                      <a:tailEnd type="none" w="med" len="med"/>
                    </a:lnB>
                  </a:tcPr>
                </a:tc>
                <a:extLst>
                  <a:ext uri="{0D108BD9-81ED-4DB2-BD59-A6C34878D82A}">
                    <a16:rowId xmlns:a16="http://schemas.microsoft.com/office/drawing/2014/main" val="10000"/>
                  </a:ext>
                </a:extLst>
              </a:tr>
              <a:tr h="1173454">
                <a:tc>
                  <a:txBody>
                    <a:bodyPr/>
                    <a:lstStyle/>
                    <a:p>
                      <a:pPr marL="457200" indent="-457200" algn="l">
                        <a:lnSpc>
                          <a:spcPts val="3639"/>
                        </a:lnSpc>
                        <a:buFont typeface="Wingdings" panose="05000000000000000000" pitchFamily="2" charset="2"/>
                        <a:buChar char="v"/>
                        <a:defRPr/>
                      </a:pPr>
                      <a:r>
                        <a:rPr lang="en-US" sz="2800" b="1" u="sng" kern="1200" dirty="0">
                          <a:solidFill>
                            <a:schemeClr val="tx1"/>
                          </a:solidFill>
                          <a:latin typeface="Times New Roman"/>
                          <a:ea typeface="+mn-ea"/>
                          <a:cs typeface="Times New Roman"/>
                        </a:rPr>
                        <a:t>Taking Feedback :</a:t>
                      </a: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38100" cap="flat" cmpd="sng" algn="ctr">
                      <a:solidFill>
                        <a:srgbClr val="FF7C7F"/>
                      </a:solidFill>
                      <a:prstDash val="solid"/>
                      <a:round/>
                      <a:headEnd type="none" w="med" len="med"/>
                      <a:tailEnd type="none" w="med" len="med"/>
                    </a:lnT>
                    <a:lnB w="38100" cap="flat" cmpd="sng" algn="ctr">
                      <a:solidFill>
                        <a:srgbClr val="FF7C7F"/>
                      </a:solidFill>
                      <a:prstDash val="solid"/>
                      <a:round/>
                      <a:headEnd type="none" w="med" len="med"/>
                      <a:tailEnd type="none" w="med" len="med"/>
                    </a:lnB>
                  </a:tcPr>
                </a:tc>
                <a:tc>
                  <a:txBody>
                    <a:bodyPr/>
                    <a:lstStyle/>
                    <a:p>
                      <a:pPr marL="342900" marR="0" lvl="0" indent="-342900" algn="l" defTabSz="914400" rtl="0" eaLnBrk="1" fontAlgn="auto" latinLnBrk="0" hangingPunct="1">
                        <a:lnSpc>
                          <a:spcPts val="3359"/>
                        </a:lnSpc>
                        <a:spcBef>
                          <a:spcPts val="0"/>
                        </a:spcBef>
                        <a:spcAft>
                          <a:spcPts val="0"/>
                        </a:spcAft>
                        <a:buClrTx/>
                        <a:buSzTx/>
                        <a:buFont typeface="Wingdings" panose="05000000000000000000" pitchFamily="2" charset="2"/>
                        <a:buChar char="ü"/>
                        <a:tabLst/>
                        <a:defRPr/>
                      </a:pPr>
                      <a:endParaRPr lang="en-IN" sz="2400" kern="1200" dirty="0">
                        <a:solidFill>
                          <a:schemeClr val="tx1"/>
                        </a:solidFill>
                        <a:latin typeface="Times New Roman"/>
                        <a:ea typeface="+mn-ea"/>
                        <a:cs typeface="Times New Roman"/>
                      </a:endParaRPr>
                    </a:p>
                    <a:p>
                      <a:pPr marL="342900" indent="-342900">
                        <a:buFont typeface="Wingdings" panose="05000000000000000000" pitchFamily="2" charset="2"/>
                        <a:buChar char="ü"/>
                      </a:pPr>
                      <a:r>
                        <a:rPr lang="en-IN" sz="2400" kern="1200" dirty="0">
                          <a:solidFill>
                            <a:schemeClr val="tx1"/>
                          </a:solidFill>
                          <a:latin typeface="Times New Roman"/>
                          <a:ea typeface="+mn-ea"/>
                          <a:cs typeface="Times New Roman"/>
                        </a:rPr>
                        <a:t>Ask inactive users for feedback on why they stopped engaging. </a:t>
                      </a:r>
                    </a:p>
                    <a:p>
                      <a:pPr marL="342900" indent="-342900">
                        <a:buFont typeface="Wingdings" panose="05000000000000000000" pitchFamily="2" charset="2"/>
                        <a:buChar char="ü"/>
                      </a:pPr>
                      <a:r>
                        <a:rPr lang="en-IN" sz="2400" kern="1200" dirty="0">
                          <a:solidFill>
                            <a:schemeClr val="tx1"/>
                          </a:solidFill>
                          <a:latin typeface="Times New Roman"/>
                          <a:ea typeface="+mn-ea"/>
                          <a:cs typeface="Times New Roman"/>
                        </a:rPr>
                        <a:t>Use their input to make meaningful changes or offer solutions directly.</a:t>
                      </a:r>
                    </a:p>
                    <a:p>
                      <a:pPr marL="0" marR="0" lvl="0" indent="0" algn="l" defTabSz="914400" rtl="0" eaLnBrk="1" fontAlgn="auto" latinLnBrk="0" hangingPunct="1">
                        <a:lnSpc>
                          <a:spcPts val="3359"/>
                        </a:lnSpc>
                        <a:spcBef>
                          <a:spcPts val="0"/>
                        </a:spcBef>
                        <a:spcAft>
                          <a:spcPts val="0"/>
                        </a:spcAft>
                        <a:buClrTx/>
                        <a:buSzTx/>
                        <a:buFont typeface="Wingdings" panose="05000000000000000000" pitchFamily="2" charset="2"/>
                        <a:buNone/>
                        <a:tabLst/>
                        <a:defRPr/>
                      </a:pPr>
                      <a:endParaRPr lang="en-US" sz="2400" kern="1200" dirty="0">
                        <a:solidFill>
                          <a:schemeClr val="tx1"/>
                        </a:solidFill>
                        <a:latin typeface="Times New Roman"/>
                        <a:ea typeface="+mn-ea"/>
                        <a:cs typeface="Times New Roman"/>
                      </a:endParaRP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38100" cap="flat" cmpd="sng" algn="ctr">
                      <a:solidFill>
                        <a:srgbClr val="FF7C7F"/>
                      </a:solidFill>
                      <a:prstDash val="solid"/>
                      <a:round/>
                      <a:headEnd type="none" w="med" len="med"/>
                      <a:tailEnd type="none" w="med" len="med"/>
                    </a:lnT>
                    <a:lnB w="38100" cap="flat" cmpd="sng" algn="ctr">
                      <a:solidFill>
                        <a:srgbClr val="FF7C7F"/>
                      </a:solidFill>
                      <a:prstDash val="solid"/>
                      <a:round/>
                      <a:headEnd type="none" w="med" len="med"/>
                      <a:tailEnd type="none" w="med" len="med"/>
                    </a:lnB>
                  </a:tcPr>
                </a:tc>
                <a:extLst>
                  <a:ext uri="{0D108BD9-81ED-4DB2-BD59-A6C34878D82A}">
                    <a16:rowId xmlns:a16="http://schemas.microsoft.com/office/drawing/2014/main" val="10001"/>
                  </a:ext>
                </a:extLst>
              </a:tr>
              <a:tr h="1173454">
                <a:tc>
                  <a:txBody>
                    <a:bodyPr/>
                    <a:lstStyle/>
                    <a:p>
                      <a:pPr marL="457200" indent="-457200" algn="l">
                        <a:lnSpc>
                          <a:spcPts val="3639"/>
                        </a:lnSpc>
                        <a:buFont typeface="Wingdings" panose="05000000000000000000" pitchFamily="2" charset="2"/>
                        <a:buChar char="v"/>
                        <a:defRPr/>
                      </a:pPr>
                      <a:r>
                        <a:rPr lang="en-IN" sz="2800" b="1" u="sng" kern="1200" dirty="0">
                          <a:solidFill>
                            <a:schemeClr val="tx1"/>
                          </a:solidFill>
                          <a:latin typeface="Times New Roman"/>
                          <a:ea typeface="+mn-ea"/>
                          <a:cs typeface="Times New Roman"/>
                        </a:rPr>
                        <a:t>Data-Driven Insights: : </a:t>
                      </a:r>
                      <a:endParaRPr lang="en-US" sz="2800" b="1" u="sng" kern="1200" dirty="0">
                        <a:solidFill>
                          <a:schemeClr val="tx1"/>
                        </a:solidFill>
                        <a:latin typeface="Times New Roman"/>
                        <a:ea typeface="+mn-ea"/>
                        <a:cs typeface="Times New Roman"/>
                      </a:endParaRP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38100" cap="flat" cmpd="sng" algn="ctr">
                      <a:solidFill>
                        <a:srgbClr val="FF7C7F"/>
                      </a:solidFill>
                      <a:prstDash val="solid"/>
                      <a:round/>
                      <a:headEnd type="none" w="med" len="med"/>
                      <a:tailEnd type="none" w="med" len="med"/>
                    </a:lnT>
                    <a:lnB w="0" cap="flat" cmpd="sng" algn="ctr">
                      <a:solidFill>
                        <a:srgbClr val="FF7C7F"/>
                      </a:solidFill>
                      <a:prstDash val="solid"/>
                      <a:round/>
                      <a:headEnd type="none" w="med" len="med"/>
                      <a:tailEnd type="none" w="med" len="med"/>
                    </a:lnB>
                  </a:tcPr>
                </a:tc>
                <a:tc>
                  <a:txBody>
                    <a:bodyPr/>
                    <a:lstStyle/>
                    <a:p>
                      <a:pPr marL="342900" indent="-342900" algn="l">
                        <a:lnSpc>
                          <a:spcPts val="3359"/>
                        </a:lnSpc>
                        <a:buFont typeface="Wingdings" panose="05000000000000000000" pitchFamily="2" charset="2"/>
                        <a:buChar char="ü"/>
                        <a:defRPr/>
                      </a:pPr>
                      <a:endParaRPr lang="en-US" sz="2400" kern="1200" dirty="0">
                        <a:solidFill>
                          <a:schemeClr val="tx1"/>
                        </a:solidFill>
                        <a:latin typeface="Times New Roman"/>
                        <a:ea typeface="+mn-ea"/>
                        <a:cs typeface="Times New Roman"/>
                        <a:sym typeface="Kollektif"/>
                      </a:endParaRPr>
                    </a:p>
                    <a:p>
                      <a:pPr marL="285750" indent="-285750">
                        <a:buFont typeface="Wingdings" panose="05000000000000000000" pitchFamily="2" charset="2"/>
                        <a:buChar char="ü"/>
                      </a:pPr>
                      <a:r>
                        <a:rPr lang="en-IN" sz="2400" kern="1200" dirty="0">
                          <a:solidFill>
                            <a:schemeClr val="tx1"/>
                          </a:solidFill>
                          <a:latin typeface="Times New Roman"/>
                          <a:ea typeface="+mn-ea"/>
                          <a:cs typeface="Times New Roman"/>
                        </a:rPr>
                        <a:t>Use the old data of inactive users when they created account like whom did they follow first , which post they like first and so on.</a:t>
                      </a:r>
                    </a:p>
                    <a:p>
                      <a:pPr marL="285750" indent="-285750">
                        <a:buFont typeface="Wingdings" panose="05000000000000000000" pitchFamily="2" charset="2"/>
                        <a:buChar char="ü"/>
                      </a:pPr>
                      <a:r>
                        <a:rPr lang="en-IN" sz="2400" kern="1200" dirty="0">
                          <a:solidFill>
                            <a:schemeClr val="tx1"/>
                          </a:solidFill>
                          <a:latin typeface="Times New Roman"/>
                          <a:ea typeface="+mn-ea"/>
                          <a:cs typeface="Times New Roman"/>
                        </a:rPr>
                        <a:t>These insights can  help refine content strategy based on user preferences.</a:t>
                      </a:r>
                    </a:p>
                    <a:p>
                      <a:pPr algn="l">
                        <a:lnSpc>
                          <a:spcPts val="3359"/>
                        </a:lnSpc>
                        <a:defRPr/>
                      </a:pPr>
                      <a:endParaRPr lang="en-US" sz="2400" kern="1200" dirty="0">
                        <a:solidFill>
                          <a:schemeClr val="tx1"/>
                        </a:solidFill>
                        <a:latin typeface="Times New Roman"/>
                        <a:ea typeface="+mn-ea"/>
                        <a:cs typeface="Times New Roman"/>
                      </a:endParaRP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38100" cap="flat" cmpd="sng" algn="ctr">
                      <a:solidFill>
                        <a:srgbClr val="FF7C7F"/>
                      </a:solidFill>
                      <a:prstDash val="solid"/>
                      <a:round/>
                      <a:headEnd type="none" w="med" len="med"/>
                      <a:tailEnd type="none" w="med" len="med"/>
                    </a:lnT>
                    <a:lnB w="0" cap="flat" cmpd="sng" algn="ctr">
                      <a:solidFill>
                        <a:srgbClr val="FF7C7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C2ABC15F-2CC1-F129-DC52-6C85DC2FFF5F}"/>
              </a:ext>
            </a:extLst>
          </p:cNvPr>
          <p:cNvSpPr txBox="1"/>
          <p:nvPr/>
        </p:nvSpPr>
        <p:spPr>
          <a:xfrm>
            <a:off x="-228600" y="2223057"/>
            <a:ext cx="7010400" cy="1011815"/>
          </a:xfrm>
          <a:prstGeom prst="rect">
            <a:avLst/>
          </a:prstGeom>
        </p:spPr>
        <p:txBody>
          <a:bodyPr wrap="square" lIns="0" tIns="0" rIns="0" bIns="0" rtlCol="0" anchor="t">
            <a:spAutoFit/>
          </a:bodyPr>
          <a:lstStyle/>
          <a:p>
            <a:pPr marL="685800" lvl="0" indent="-685800" algn="ctr">
              <a:lnSpc>
                <a:spcPts val="8640"/>
              </a:lnSpc>
              <a:spcBef>
                <a:spcPct val="0"/>
              </a:spcBef>
              <a:buFont typeface="Wingdings" panose="05000000000000000000" pitchFamily="2" charset="2"/>
              <a:buChar char="Ø"/>
            </a:pPr>
            <a:r>
              <a:rPr lang="en-US" sz="4800" spc="-254" dirty="0">
                <a:solidFill>
                  <a:schemeClr val="accent1">
                    <a:lumMod val="75000"/>
                  </a:schemeClr>
                </a:solidFill>
                <a:latin typeface="Aharoni" panose="02010803020104030203" pitchFamily="2" charset="-79"/>
                <a:cs typeface="Aharoni" panose="02010803020104030203" pitchFamily="2" charset="-79"/>
                <a:sym typeface="Lilita One"/>
              </a:rPr>
              <a:t>User Retention</a:t>
            </a:r>
          </a:p>
        </p:txBody>
      </p:sp>
      <p:sp>
        <p:nvSpPr>
          <p:cNvPr id="3" name="Freeform 18">
            <a:extLst>
              <a:ext uri="{FF2B5EF4-FFF2-40B4-BE49-F238E27FC236}">
                <a16:creationId xmlns:a16="http://schemas.microsoft.com/office/drawing/2014/main" id="{D43209A7-E340-94C9-AE3D-4F1B21FDCEF2}"/>
              </a:ext>
            </a:extLst>
          </p:cNvPr>
          <p:cNvSpPr/>
          <p:nvPr/>
        </p:nvSpPr>
        <p:spPr>
          <a:xfrm>
            <a:off x="13639800" y="453201"/>
            <a:ext cx="4114800" cy="2590546"/>
          </a:xfrm>
          <a:custGeom>
            <a:avLst/>
            <a:gdLst/>
            <a:ahLst/>
            <a:cxnLst/>
            <a:rect l="l" t="t" r="r" b="b"/>
            <a:pathLst>
              <a:path w="2281604" h="1518693">
                <a:moveTo>
                  <a:pt x="0" y="0"/>
                </a:moveTo>
                <a:lnTo>
                  <a:pt x="2281604" y="0"/>
                </a:lnTo>
                <a:lnTo>
                  <a:pt x="2281604" y="1518693"/>
                </a:lnTo>
                <a:lnTo>
                  <a:pt x="0" y="1518693"/>
                </a:lnTo>
                <a:lnTo>
                  <a:pt x="0" y="0"/>
                </a:lnTo>
                <a:close/>
              </a:path>
            </a:pathLst>
          </a:custGeom>
          <a:blipFill>
            <a:blip r:embed="rId2"/>
            <a:stretch>
              <a:fillRect/>
            </a:stretch>
          </a:blipFill>
        </p:spPr>
      </p:sp>
    </p:spTree>
    <p:extLst>
      <p:ext uri="{BB962C8B-B14F-4D97-AF65-F5344CB8AC3E}">
        <p14:creationId xmlns:p14="http://schemas.microsoft.com/office/powerpoint/2010/main" val="2101743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9144001" y="0"/>
            <a:ext cx="9144000" cy="10288976"/>
            <a:chOff x="0" y="0"/>
            <a:chExt cx="2269429" cy="2709854"/>
          </a:xfrm>
        </p:grpSpPr>
        <p:sp>
          <p:nvSpPr>
            <p:cNvPr id="6" name="Freeform 6"/>
            <p:cNvSpPr/>
            <p:nvPr/>
          </p:nvSpPr>
          <p:spPr>
            <a:xfrm>
              <a:off x="0" y="0"/>
              <a:ext cx="2269429" cy="2709854"/>
            </a:xfrm>
            <a:custGeom>
              <a:avLst/>
              <a:gdLst/>
              <a:ahLst/>
              <a:cxnLst/>
              <a:rect l="l" t="t" r="r" b="b"/>
              <a:pathLst>
                <a:path w="2269429" h="2709854">
                  <a:moveTo>
                    <a:pt x="0" y="0"/>
                  </a:moveTo>
                  <a:lnTo>
                    <a:pt x="2269429" y="0"/>
                  </a:lnTo>
                  <a:lnTo>
                    <a:pt x="2269429" y="2709854"/>
                  </a:lnTo>
                  <a:lnTo>
                    <a:pt x="0" y="2709854"/>
                  </a:lnTo>
                  <a:close/>
                </a:path>
              </a:pathLst>
            </a:custGeom>
            <a:solidFill>
              <a:srgbClr val="867CFF"/>
            </a:solidFill>
          </p:spPr>
        </p:sp>
        <p:sp>
          <p:nvSpPr>
            <p:cNvPr id="7" name="TextBox 7"/>
            <p:cNvSpPr txBox="1"/>
            <p:nvPr/>
          </p:nvSpPr>
          <p:spPr>
            <a:xfrm>
              <a:off x="0" y="-47625"/>
              <a:ext cx="2269429" cy="2757479"/>
            </a:xfrm>
            <a:prstGeom prst="rect">
              <a:avLst/>
            </a:prstGeom>
          </p:spPr>
          <p:txBody>
            <a:bodyPr lIns="50800" tIns="50800" rIns="50800" bIns="50800" rtlCol="0" anchor="ctr"/>
            <a:lstStyle/>
            <a:p>
              <a:pPr algn="ctr">
                <a:lnSpc>
                  <a:spcPts val="2600"/>
                </a:lnSpc>
              </a:pPr>
              <a:endParaRPr/>
            </a:p>
          </p:txBody>
        </p:sp>
      </p:grpSp>
      <p:sp>
        <p:nvSpPr>
          <p:cNvPr id="19" name="TextBox 22">
            <a:extLst>
              <a:ext uri="{FF2B5EF4-FFF2-40B4-BE49-F238E27FC236}">
                <a16:creationId xmlns:a16="http://schemas.microsoft.com/office/drawing/2014/main" id="{8CBA729A-5D8A-2631-FB22-9033FCE803FF}"/>
              </a:ext>
            </a:extLst>
          </p:cNvPr>
          <p:cNvSpPr txBox="1"/>
          <p:nvPr/>
        </p:nvSpPr>
        <p:spPr>
          <a:xfrm>
            <a:off x="9282291" y="0"/>
            <a:ext cx="8287916" cy="10263835"/>
          </a:xfrm>
          <a:prstGeom prst="rect">
            <a:avLst/>
          </a:prstGeom>
        </p:spPr>
        <p:txBody>
          <a:bodyPr wrap="square" lIns="0" tIns="0" rIns="0" bIns="0" rtlCol="0" anchor="t">
            <a:spAutoFit/>
          </a:bodyPr>
          <a:lstStyle/>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According to the analysis of current data users divided into 3 categories i.e. Active Users, Moderately Active Users and Inactive Users.</a:t>
            </a:r>
          </a:p>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Special focus should be given on Inactive Users.</a:t>
            </a:r>
          </a:p>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Hashtags play a very vital role is user engagement and promoting any content.</a:t>
            </a:r>
          </a:p>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Hashtags should be properly monitored and utilized according to the trending and hot topics.</a:t>
            </a:r>
          </a:p>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Reels are now more liked and engaging among new users.</a:t>
            </a:r>
          </a:p>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Making reels should be promoted among users and influencers should be motivated to make reels related to trending hashtags.</a:t>
            </a:r>
          </a:p>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Ads and Campaigns should be optimize with trends.</a:t>
            </a:r>
          </a:p>
          <a:p>
            <a:pPr marL="577850" indent="-457200">
              <a:lnSpc>
                <a:spcPct val="150000"/>
              </a:lnSpc>
              <a:buClr>
                <a:schemeClr val="tx1"/>
              </a:buClr>
              <a:buSzPts val="1700"/>
              <a:buFont typeface="Wingdings" panose="05000000000000000000" pitchFamily="2" charset="2"/>
              <a:buChar char="v"/>
            </a:pPr>
            <a:r>
              <a:rPr lang="en-US" sz="2800" dirty="0">
                <a:latin typeface="Times New Roman"/>
                <a:cs typeface="Times New Roman"/>
                <a:sym typeface="Lilita One"/>
              </a:rPr>
              <a:t>Promotion through notification should be done via tests and mails</a:t>
            </a:r>
            <a:r>
              <a:rPr lang="en-US" sz="2000" dirty="0">
                <a:latin typeface="Times New Roman"/>
                <a:cs typeface="Times New Roman"/>
                <a:sym typeface="Lilita One"/>
              </a:rPr>
              <a:t>.</a:t>
            </a:r>
            <a:endParaRPr lang="en-US" sz="2000" dirty="0">
              <a:latin typeface="Times New Roman"/>
              <a:cs typeface="Times New Roman"/>
              <a:sym typeface="Times New Roman"/>
            </a:endParaRPr>
          </a:p>
        </p:txBody>
      </p:sp>
      <p:sp>
        <p:nvSpPr>
          <p:cNvPr id="23" name="Freeform 5">
            <a:extLst>
              <a:ext uri="{FF2B5EF4-FFF2-40B4-BE49-F238E27FC236}">
                <a16:creationId xmlns:a16="http://schemas.microsoft.com/office/drawing/2014/main" id="{89DF618B-C011-CFE7-546A-DB0C859300B5}"/>
              </a:ext>
            </a:extLst>
          </p:cNvPr>
          <p:cNvSpPr/>
          <p:nvPr/>
        </p:nvSpPr>
        <p:spPr>
          <a:xfrm>
            <a:off x="427931" y="1958921"/>
            <a:ext cx="8136566" cy="6369157"/>
          </a:xfrm>
          <a:custGeom>
            <a:avLst/>
            <a:gdLst/>
            <a:ahLst/>
            <a:cxnLst/>
            <a:rect l="l" t="t" r="r" b="b"/>
            <a:pathLst>
              <a:path w="9238068" h="7274978">
                <a:moveTo>
                  <a:pt x="0" y="0"/>
                </a:moveTo>
                <a:lnTo>
                  <a:pt x="9238068" y="0"/>
                </a:lnTo>
                <a:lnTo>
                  <a:pt x="9238068" y="7274978"/>
                </a:lnTo>
                <a:lnTo>
                  <a:pt x="0" y="7274978"/>
                </a:lnTo>
                <a:lnTo>
                  <a:pt x="0" y="0"/>
                </a:lnTo>
                <a:close/>
              </a:path>
            </a:pathLst>
          </a:custGeom>
          <a:blipFill>
            <a:blip r:embed="rId2"/>
            <a:stretch>
              <a:fillRect/>
            </a:stretch>
          </a:blipFill>
        </p:spPr>
      </p:sp>
      <p:sp>
        <p:nvSpPr>
          <p:cNvPr id="24" name="TextBox 4">
            <a:extLst>
              <a:ext uri="{FF2B5EF4-FFF2-40B4-BE49-F238E27FC236}">
                <a16:creationId xmlns:a16="http://schemas.microsoft.com/office/drawing/2014/main" id="{968B24D8-E48E-3C45-D2B0-A6C8DFBF3612}"/>
              </a:ext>
            </a:extLst>
          </p:cNvPr>
          <p:cNvSpPr txBox="1"/>
          <p:nvPr/>
        </p:nvSpPr>
        <p:spPr>
          <a:xfrm>
            <a:off x="1759656" y="3535115"/>
            <a:ext cx="4876800" cy="1104148"/>
          </a:xfrm>
          <a:prstGeom prst="rect">
            <a:avLst/>
          </a:prstGeom>
        </p:spPr>
        <p:txBody>
          <a:bodyPr wrap="square" lIns="0" tIns="0" rIns="0" bIns="0" rtlCol="0" anchor="t">
            <a:spAutoFit/>
          </a:bodyPr>
          <a:lstStyle/>
          <a:p>
            <a:pPr marL="0" lvl="0" indent="0" algn="r">
              <a:lnSpc>
                <a:spcPts val="8640"/>
              </a:lnSpc>
              <a:spcBef>
                <a:spcPct val="0"/>
              </a:spcBef>
            </a:pPr>
            <a:r>
              <a:rPr lang="en-US" sz="7200" u="sng" spc="-254" dirty="0">
                <a:solidFill>
                  <a:schemeClr val="tx2">
                    <a:lumMod val="75000"/>
                  </a:schemeClr>
                </a:solidFill>
                <a:latin typeface="Aharoni" panose="02010803020104030203" pitchFamily="2" charset="-79"/>
                <a:cs typeface="Aharoni" panose="02010803020104030203" pitchFamily="2" charset="-79"/>
                <a:sym typeface="Lilita One"/>
              </a:rPr>
              <a:t>Conclusion</a:t>
            </a:r>
          </a:p>
        </p:txBody>
      </p:sp>
      <p:sp>
        <p:nvSpPr>
          <p:cNvPr id="26" name="Freeform 7">
            <a:extLst>
              <a:ext uri="{FF2B5EF4-FFF2-40B4-BE49-F238E27FC236}">
                <a16:creationId xmlns:a16="http://schemas.microsoft.com/office/drawing/2014/main" id="{8E6F004C-C208-A26B-5733-C2B665F36015}"/>
              </a:ext>
            </a:extLst>
          </p:cNvPr>
          <p:cNvSpPr/>
          <p:nvPr/>
        </p:nvSpPr>
        <p:spPr>
          <a:xfrm>
            <a:off x="6037275" y="2933700"/>
            <a:ext cx="958078" cy="846592"/>
          </a:xfrm>
          <a:custGeom>
            <a:avLst/>
            <a:gdLst/>
            <a:ahLst/>
            <a:cxnLst/>
            <a:rect l="l" t="t" r="r" b="b"/>
            <a:pathLst>
              <a:path w="958078" h="846592">
                <a:moveTo>
                  <a:pt x="0" y="0"/>
                </a:moveTo>
                <a:lnTo>
                  <a:pt x="958078" y="0"/>
                </a:lnTo>
                <a:lnTo>
                  <a:pt x="958078" y="846593"/>
                </a:lnTo>
                <a:lnTo>
                  <a:pt x="0" y="8465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160418" y="2743779"/>
            <a:ext cx="7256790" cy="7996463"/>
          </a:xfrm>
          <a:custGeom>
            <a:avLst/>
            <a:gdLst/>
            <a:ahLst/>
            <a:cxnLst/>
            <a:rect l="l" t="t" r="r" b="b"/>
            <a:pathLst>
              <a:path w="7256790" h="7996463">
                <a:moveTo>
                  <a:pt x="0" y="0"/>
                </a:moveTo>
                <a:lnTo>
                  <a:pt x="7256790" y="0"/>
                </a:lnTo>
                <a:lnTo>
                  <a:pt x="7256790" y="7996462"/>
                </a:lnTo>
                <a:lnTo>
                  <a:pt x="0" y="7996462"/>
                </a:lnTo>
                <a:lnTo>
                  <a:pt x="0" y="0"/>
                </a:lnTo>
                <a:close/>
              </a:path>
            </a:pathLst>
          </a:custGeom>
          <a:blipFill>
            <a:blip r:embed="rId2"/>
            <a:stretch>
              <a:fillRect/>
            </a:stretch>
          </a:blipFill>
        </p:spPr>
      </p:sp>
      <p:sp>
        <p:nvSpPr>
          <p:cNvPr id="3" name="TextBox 3"/>
          <p:cNvSpPr txBox="1"/>
          <p:nvPr/>
        </p:nvSpPr>
        <p:spPr>
          <a:xfrm>
            <a:off x="6248400" y="-190500"/>
            <a:ext cx="8648700" cy="1267655"/>
          </a:xfrm>
          <a:prstGeom prst="rect">
            <a:avLst/>
          </a:prstGeom>
        </p:spPr>
        <p:txBody>
          <a:bodyPr wrap="square" lIns="0" tIns="0" rIns="0" bIns="0" rtlCol="0" anchor="t">
            <a:spAutoFit/>
          </a:bodyPr>
          <a:lstStyle/>
          <a:p>
            <a:pPr marL="0" lvl="0" indent="0" algn="l">
              <a:lnSpc>
                <a:spcPts val="10260"/>
              </a:lnSpc>
              <a:spcBef>
                <a:spcPct val="0"/>
              </a:spcBef>
            </a:pPr>
            <a:r>
              <a:rPr lang="en-US" sz="7200" u="sng" spc="-254" dirty="0">
                <a:solidFill>
                  <a:schemeClr val="tx2">
                    <a:lumMod val="75000"/>
                  </a:schemeClr>
                </a:solidFill>
                <a:latin typeface="Aharoni" panose="02010803020104030203" pitchFamily="2" charset="-79"/>
                <a:cs typeface="Aharoni" panose="02010803020104030203" pitchFamily="2" charset="-79"/>
                <a:sym typeface="Lilita One"/>
              </a:rPr>
              <a:t>Table of Content</a:t>
            </a:r>
          </a:p>
        </p:txBody>
      </p:sp>
      <p:sp>
        <p:nvSpPr>
          <p:cNvPr id="4" name="TextBox 4"/>
          <p:cNvSpPr txBox="1"/>
          <p:nvPr/>
        </p:nvSpPr>
        <p:spPr>
          <a:xfrm>
            <a:off x="755908" y="610629"/>
            <a:ext cx="7148177" cy="9663671"/>
          </a:xfrm>
          <a:prstGeom prst="rect">
            <a:avLst/>
          </a:prstGeom>
        </p:spPr>
        <p:txBody>
          <a:bodyPr wrap="square" lIns="0" tIns="0" rIns="0" bIns="0" rtlCol="0" anchor="t">
            <a:spAutoFit/>
          </a:bodyPr>
          <a:lstStyle/>
          <a:p>
            <a:pPr marL="457200" lvl="0" indent="-457200">
              <a:lnSpc>
                <a:spcPts val="3639"/>
              </a:lnSpc>
              <a:spcBef>
                <a:spcPts val="0"/>
              </a:spcBef>
              <a:spcAft>
                <a:spcPts val="0"/>
              </a:spcAft>
              <a:buSzPts val="2000"/>
              <a:buFont typeface="Wingdings" panose="05000000000000000000" pitchFamily="2" charset="2"/>
              <a:buChar char="v"/>
              <a:defRPr/>
            </a:pPr>
            <a:r>
              <a:rPr lang="en-US" sz="2800" b="1" dirty="0">
                <a:latin typeface="Times New Roman"/>
                <a:cs typeface="Times New Roman"/>
                <a:sym typeface="Times New Roman"/>
              </a:rPr>
              <a:t>About Meta</a:t>
            </a:r>
          </a:p>
          <a:p>
            <a:pPr marL="457200" lvl="0" indent="-457200">
              <a:lnSpc>
                <a:spcPts val="3639"/>
              </a:lnSpc>
              <a:spcBef>
                <a:spcPts val="0"/>
              </a:spcBef>
              <a:spcAft>
                <a:spcPts val="0"/>
              </a:spcAft>
              <a:buSzPts val="2000"/>
              <a:buFont typeface="Wingdings" panose="05000000000000000000" pitchFamily="2" charset="2"/>
              <a:buChar char="v"/>
              <a:defRPr/>
            </a:pPr>
            <a:endParaRPr lang="en-US" sz="2800" b="1" dirty="0">
              <a:latin typeface="Times New Roman"/>
              <a:cs typeface="Times New Roman"/>
              <a:sym typeface="Times New Roman"/>
            </a:endParaRPr>
          </a:p>
          <a:p>
            <a:pPr marL="457200" lvl="0" indent="-457200">
              <a:lnSpc>
                <a:spcPts val="3639"/>
              </a:lnSpc>
              <a:spcBef>
                <a:spcPts val="0"/>
              </a:spcBef>
              <a:spcAft>
                <a:spcPts val="0"/>
              </a:spcAft>
              <a:buSzPts val="2000"/>
              <a:buFont typeface="Wingdings" panose="05000000000000000000" pitchFamily="2" charset="2"/>
              <a:buChar char="v"/>
              <a:defRPr/>
            </a:pPr>
            <a:r>
              <a:rPr lang="en-US" sz="2800" b="1" dirty="0">
                <a:latin typeface="Times New Roman"/>
                <a:cs typeface="Times New Roman"/>
                <a:sym typeface="Times New Roman"/>
              </a:rPr>
              <a:t>Problem Statement</a:t>
            </a:r>
          </a:p>
          <a:p>
            <a:pPr marL="457200" lvl="0" indent="-457200">
              <a:lnSpc>
                <a:spcPts val="3639"/>
              </a:lnSpc>
              <a:spcBef>
                <a:spcPts val="0"/>
              </a:spcBef>
              <a:spcAft>
                <a:spcPts val="0"/>
              </a:spcAft>
              <a:buSzPts val="2000"/>
              <a:buFont typeface="Wingdings" panose="05000000000000000000" pitchFamily="2" charset="2"/>
              <a:buChar char="v"/>
              <a:defRPr/>
            </a:pPr>
            <a:endParaRPr lang="en-US" sz="2800" b="1" dirty="0">
              <a:latin typeface="Times New Roman"/>
              <a:cs typeface="Times New Roman"/>
              <a:sym typeface="Times New Roman"/>
            </a:endParaRPr>
          </a:p>
          <a:p>
            <a:pPr marL="457200" lvl="0" indent="-457200">
              <a:lnSpc>
                <a:spcPts val="3639"/>
              </a:lnSpc>
              <a:spcBef>
                <a:spcPts val="0"/>
              </a:spcBef>
              <a:spcAft>
                <a:spcPts val="0"/>
              </a:spcAft>
              <a:buSzPts val="2000"/>
              <a:buFont typeface="Wingdings" panose="05000000000000000000" pitchFamily="2" charset="2"/>
              <a:buChar char="v"/>
              <a:defRPr/>
            </a:pPr>
            <a:r>
              <a:rPr lang="en-US" sz="2800" b="1" dirty="0">
                <a:latin typeface="Times New Roman"/>
                <a:cs typeface="Times New Roman"/>
                <a:sym typeface="Times New Roman"/>
              </a:rPr>
              <a:t>Schema</a:t>
            </a:r>
          </a:p>
          <a:p>
            <a:pPr marL="457200" lvl="0" indent="-457200">
              <a:lnSpc>
                <a:spcPts val="3639"/>
              </a:lnSpc>
              <a:spcBef>
                <a:spcPts val="0"/>
              </a:spcBef>
              <a:spcAft>
                <a:spcPts val="0"/>
              </a:spcAft>
              <a:buSzPts val="2000"/>
              <a:buFont typeface="Wingdings" panose="05000000000000000000" pitchFamily="2" charset="2"/>
              <a:buChar char="v"/>
              <a:defRPr/>
            </a:pPr>
            <a:endParaRPr lang="en-US" sz="2800" b="1" dirty="0">
              <a:latin typeface="Times New Roman"/>
              <a:cs typeface="Times New Roman"/>
              <a:sym typeface="Times New Roman"/>
            </a:endParaRPr>
          </a:p>
          <a:p>
            <a:pPr marL="457200" lvl="0" indent="-457200">
              <a:lnSpc>
                <a:spcPts val="3639"/>
              </a:lnSpc>
              <a:spcBef>
                <a:spcPts val="0"/>
              </a:spcBef>
              <a:spcAft>
                <a:spcPts val="0"/>
              </a:spcAft>
              <a:buSzPts val="2000"/>
              <a:buFont typeface="Wingdings" panose="05000000000000000000" pitchFamily="2" charset="2"/>
              <a:buChar char="v"/>
              <a:defRPr/>
            </a:pPr>
            <a:r>
              <a:rPr lang="en-US" sz="2800" b="1" dirty="0">
                <a:latin typeface="Times New Roman"/>
                <a:cs typeface="Times New Roman"/>
                <a:sym typeface="Times New Roman"/>
              </a:rPr>
              <a:t>Data Overview</a:t>
            </a:r>
          </a:p>
          <a:p>
            <a:pPr marL="457200" lvl="0" indent="-457200">
              <a:lnSpc>
                <a:spcPts val="3639"/>
              </a:lnSpc>
              <a:spcBef>
                <a:spcPts val="0"/>
              </a:spcBef>
              <a:spcAft>
                <a:spcPts val="0"/>
              </a:spcAft>
              <a:buSzPts val="2000"/>
              <a:buFont typeface="Wingdings" panose="05000000000000000000" pitchFamily="2" charset="2"/>
              <a:buChar char="v"/>
              <a:defRPr/>
            </a:pPr>
            <a:endParaRPr lang="en-US" sz="2800" b="1" dirty="0">
              <a:latin typeface="Times New Roman"/>
              <a:cs typeface="Times New Roman"/>
              <a:sym typeface="Times New Roman"/>
            </a:endParaRPr>
          </a:p>
          <a:p>
            <a:pPr marL="457200" lvl="0" indent="-457200">
              <a:lnSpc>
                <a:spcPts val="3639"/>
              </a:lnSpc>
              <a:spcBef>
                <a:spcPts val="0"/>
              </a:spcBef>
              <a:spcAft>
                <a:spcPts val="0"/>
              </a:spcAft>
              <a:buSzPts val="2000"/>
              <a:buFont typeface="Wingdings" panose="05000000000000000000" pitchFamily="2" charset="2"/>
              <a:buChar char="v"/>
              <a:defRPr/>
            </a:pPr>
            <a:r>
              <a:rPr lang="en-US" sz="2800" b="1" dirty="0">
                <a:latin typeface="Times New Roman"/>
                <a:cs typeface="Times New Roman"/>
                <a:sym typeface="Times New Roman"/>
              </a:rPr>
              <a:t>Approach</a:t>
            </a:r>
          </a:p>
          <a:p>
            <a:pPr marL="457200" lvl="0" indent="-457200">
              <a:lnSpc>
                <a:spcPts val="3639"/>
              </a:lnSpc>
              <a:spcBef>
                <a:spcPts val="0"/>
              </a:spcBef>
              <a:spcAft>
                <a:spcPts val="0"/>
              </a:spcAft>
              <a:buSzPts val="2000"/>
              <a:buFont typeface="Wingdings" panose="05000000000000000000" pitchFamily="2" charset="2"/>
              <a:buChar char="v"/>
              <a:defRPr/>
            </a:pPr>
            <a:endParaRPr lang="en-US" sz="2800" b="1" dirty="0">
              <a:latin typeface="Times New Roman"/>
              <a:cs typeface="Times New Roman"/>
              <a:sym typeface="Times New Roman"/>
            </a:endParaRPr>
          </a:p>
          <a:p>
            <a:pPr marL="457200" lvl="0" indent="-457200">
              <a:lnSpc>
                <a:spcPts val="3639"/>
              </a:lnSpc>
              <a:spcBef>
                <a:spcPts val="0"/>
              </a:spcBef>
              <a:spcAft>
                <a:spcPts val="0"/>
              </a:spcAft>
              <a:buSzPts val="2000"/>
              <a:buFont typeface="Wingdings" panose="05000000000000000000" pitchFamily="2" charset="2"/>
              <a:buChar char="v"/>
              <a:defRPr/>
            </a:pPr>
            <a:r>
              <a:rPr lang="en-US" sz="2800" b="1" dirty="0">
                <a:latin typeface="Times New Roman"/>
                <a:cs typeface="Times New Roman"/>
                <a:sym typeface="Times New Roman"/>
              </a:rPr>
              <a:t>Key Metrics </a:t>
            </a:r>
          </a:p>
          <a:p>
            <a:pPr marL="457200" lvl="0" indent="-457200">
              <a:lnSpc>
                <a:spcPts val="3639"/>
              </a:lnSpc>
              <a:spcBef>
                <a:spcPts val="0"/>
              </a:spcBef>
              <a:spcAft>
                <a:spcPts val="0"/>
              </a:spcAft>
              <a:buSzPts val="2000"/>
              <a:buFont typeface="Wingdings" panose="05000000000000000000" pitchFamily="2" charset="2"/>
              <a:buChar char="v"/>
              <a:defRPr/>
            </a:pPr>
            <a:endParaRPr lang="en-US" sz="2800" b="1" dirty="0">
              <a:latin typeface="Times New Roman"/>
              <a:cs typeface="Times New Roman"/>
              <a:sym typeface="Times New Roman"/>
            </a:endParaRPr>
          </a:p>
          <a:p>
            <a:pPr marL="457200" lvl="0" indent="-457200">
              <a:lnSpc>
                <a:spcPts val="3639"/>
              </a:lnSpc>
              <a:spcBef>
                <a:spcPts val="0"/>
              </a:spcBef>
              <a:spcAft>
                <a:spcPts val="0"/>
              </a:spcAft>
              <a:buSzPts val="2000"/>
              <a:buFont typeface="Wingdings" panose="05000000000000000000" pitchFamily="2" charset="2"/>
              <a:buChar char="v"/>
              <a:defRPr/>
            </a:pPr>
            <a:r>
              <a:rPr lang="en-US" sz="2800" b="1" dirty="0">
                <a:latin typeface="Times New Roman"/>
                <a:cs typeface="Times New Roman"/>
                <a:sym typeface="Times New Roman"/>
              </a:rPr>
              <a:t>User Classification </a:t>
            </a:r>
          </a:p>
          <a:p>
            <a:pPr marL="457200" lvl="0" indent="-457200">
              <a:lnSpc>
                <a:spcPts val="3639"/>
              </a:lnSpc>
              <a:spcBef>
                <a:spcPts val="0"/>
              </a:spcBef>
              <a:spcAft>
                <a:spcPts val="0"/>
              </a:spcAft>
              <a:buSzPts val="2000"/>
              <a:buFont typeface="Wingdings" panose="05000000000000000000" pitchFamily="2" charset="2"/>
              <a:buChar char="v"/>
              <a:defRPr/>
            </a:pPr>
            <a:endParaRPr lang="en-US" sz="2800" b="1" dirty="0">
              <a:latin typeface="Times New Roman"/>
              <a:cs typeface="Times New Roman"/>
              <a:sym typeface="Times New Roman"/>
            </a:endParaRPr>
          </a:p>
          <a:p>
            <a:pPr marL="457200" lvl="0" indent="-457200">
              <a:lnSpc>
                <a:spcPts val="3639"/>
              </a:lnSpc>
              <a:spcBef>
                <a:spcPts val="0"/>
              </a:spcBef>
              <a:spcAft>
                <a:spcPts val="0"/>
              </a:spcAft>
              <a:buSzPts val="2000"/>
              <a:buFont typeface="Wingdings" panose="05000000000000000000" pitchFamily="2" charset="2"/>
              <a:buChar char="v"/>
              <a:defRPr/>
            </a:pPr>
            <a:r>
              <a:rPr lang="en-US" sz="2800" b="1" dirty="0">
                <a:latin typeface="Times New Roman"/>
                <a:cs typeface="Times New Roman"/>
                <a:sym typeface="Times New Roman"/>
              </a:rPr>
              <a:t>User Activity (Photos, Likes, Comments)</a:t>
            </a:r>
          </a:p>
          <a:p>
            <a:pPr marL="457200" lvl="0" indent="-457200">
              <a:lnSpc>
                <a:spcPts val="3639"/>
              </a:lnSpc>
              <a:spcBef>
                <a:spcPts val="0"/>
              </a:spcBef>
              <a:spcAft>
                <a:spcPts val="0"/>
              </a:spcAft>
              <a:buSzPts val="2000"/>
              <a:buFont typeface="Wingdings" panose="05000000000000000000" pitchFamily="2" charset="2"/>
              <a:buChar char="v"/>
              <a:defRPr/>
            </a:pPr>
            <a:endParaRPr lang="en-US" sz="2800" b="1" dirty="0">
              <a:latin typeface="Times New Roman"/>
              <a:cs typeface="Times New Roman"/>
              <a:sym typeface="Times New Roman"/>
            </a:endParaRPr>
          </a:p>
          <a:p>
            <a:pPr marL="457200" lvl="0" indent="-457200">
              <a:lnSpc>
                <a:spcPts val="3639"/>
              </a:lnSpc>
              <a:spcBef>
                <a:spcPts val="0"/>
              </a:spcBef>
              <a:spcAft>
                <a:spcPts val="0"/>
              </a:spcAft>
              <a:buSzPts val="2000"/>
              <a:buFont typeface="Wingdings" panose="05000000000000000000" pitchFamily="2" charset="2"/>
              <a:buChar char="v"/>
              <a:defRPr/>
            </a:pPr>
            <a:r>
              <a:rPr lang="en-US" sz="2800" b="1" dirty="0">
                <a:latin typeface="Times New Roman"/>
                <a:cs typeface="Times New Roman"/>
                <a:sym typeface="Times New Roman"/>
              </a:rPr>
              <a:t>Engagement Rate</a:t>
            </a:r>
          </a:p>
          <a:p>
            <a:pPr marL="457200" lvl="0" indent="-457200">
              <a:lnSpc>
                <a:spcPts val="3639"/>
              </a:lnSpc>
              <a:spcBef>
                <a:spcPts val="0"/>
              </a:spcBef>
              <a:spcAft>
                <a:spcPts val="0"/>
              </a:spcAft>
              <a:buSzPts val="2000"/>
              <a:buFont typeface="Wingdings" panose="05000000000000000000" pitchFamily="2" charset="2"/>
              <a:buChar char="v"/>
              <a:defRPr/>
            </a:pPr>
            <a:endParaRPr lang="en-US" sz="2800" b="1" dirty="0">
              <a:latin typeface="Times New Roman"/>
              <a:cs typeface="Times New Roman"/>
              <a:sym typeface="Times New Roman"/>
            </a:endParaRPr>
          </a:p>
          <a:p>
            <a:pPr marL="457200" lvl="0" indent="-457200">
              <a:lnSpc>
                <a:spcPts val="3639"/>
              </a:lnSpc>
              <a:spcBef>
                <a:spcPts val="0"/>
              </a:spcBef>
              <a:spcAft>
                <a:spcPts val="0"/>
              </a:spcAft>
              <a:buSzPts val="2000"/>
              <a:buFont typeface="Wingdings" panose="05000000000000000000" pitchFamily="2" charset="2"/>
              <a:buChar char="v"/>
              <a:defRPr/>
            </a:pPr>
            <a:r>
              <a:rPr lang="en-US" sz="2800" b="1" dirty="0">
                <a:latin typeface="Times New Roman"/>
                <a:cs typeface="Times New Roman"/>
                <a:sym typeface="Times New Roman"/>
              </a:rPr>
              <a:t>Recommendation </a:t>
            </a:r>
          </a:p>
          <a:p>
            <a:pPr marL="457200" lvl="0" indent="-457200">
              <a:lnSpc>
                <a:spcPts val="3639"/>
              </a:lnSpc>
              <a:spcBef>
                <a:spcPts val="0"/>
              </a:spcBef>
              <a:spcAft>
                <a:spcPts val="0"/>
              </a:spcAft>
              <a:buSzPts val="2000"/>
              <a:buFont typeface="Wingdings" panose="05000000000000000000" pitchFamily="2" charset="2"/>
              <a:buChar char="v"/>
              <a:defRPr/>
            </a:pPr>
            <a:endParaRPr lang="en-US" sz="2800" b="1" dirty="0">
              <a:latin typeface="Times New Roman"/>
              <a:cs typeface="Times New Roman"/>
              <a:sym typeface="Times New Roman"/>
            </a:endParaRPr>
          </a:p>
          <a:p>
            <a:pPr marL="457200" lvl="0" indent="-457200">
              <a:lnSpc>
                <a:spcPts val="3639"/>
              </a:lnSpc>
              <a:spcBef>
                <a:spcPts val="0"/>
              </a:spcBef>
              <a:spcAft>
                <a:spcPts val="0"/>
              </a:spcAft>
              <a:buSzPts val="2000"/>
              <a:buFont typeface="Wingdings" panose="05000000000000000000" pitchFamily="2" charset="2"/>
              <a:buChar char="v"/>
              <a:defRPr/>
            </a:pPr>
            <a:r>
              <a:rPr lang="en-US" sz="2800" b="1" dirty="0">
                <a:latin typeface="Times New Roman"/>
                <a:cs typeface="Times New Roman"/>
                <a:sym typeface="Times New Roman"/>
              </a:rPr>
              <a:t>Conclusion</a:t>
            </a:r>
          </a:p>
        </p:txBody>
      </p:sp>
      <p:sp>
        <p:nvSpPr>
          <p:cNvPr id="5" name="Freeform 5"/>
          <p:cNvSpPr/>
          <p:nvPr/>
        </p:nvSpPr>
        <p:spPr>
          <a:xfrm rot="591781" flipH="1">
            <a:off x="15806223" y="948262"/>
            <a:ext cx="1610137" cy="1694881"/>
          </a:xfrm>
          <a:custGeom>
            <a:avLst/>
            <a:gdLst/>
            <a:ahLst/>
            <a:cxnLst/>
            <a:rect l="l" t="t" r="r" b="b"/>
            <a:pathLst>
              <a:path w="1610137" h="1694881">
                <a:moveTo>
                  <a:pt x="1610137" y="0"/>
                </a:moveTo>
                <a:lnTo>
                  <a:pt x="0" y="0"/>
                </a:lnTo>
                <a:lnTo>
                  <a:pt x="0" y="1694881"/>
                </a:lnTo>
                <a:lnTo>
                  <a:pt x="1610137" y="1694881"/>
                </a:lnTo>
                <a:lnTo>
                  <a:pt x="1610137" y="0"/>
                </a:lnTo>
                <a:close/>
              </a:path>
            </a:pathLst>
          </a:custGeom>
          <a:blipFill>
            <a:blip r:embed="rId3"/>
            <a:stretch>
              <a:fillRect/>
            </a:stretch>
          </a:blipFill>
        </p:spPr>
      </p:sp>
      <p:sp>
        <p:nvSpPr>
          <p:cNvPr id="6" name="Freeform 6"/>
          <p:cNvSpPr/>
          <p:nvPr/>
        </p:nvSpPr>
        <p:spPr>
          <a:xfrm rot="591781">
            <a:off x="8011395" y="5573865"/>
            <a:ext cx="1322868" cy="1392492"/>
          </a:xfrm>
          <a:custGeom>
            <a:avLst/>
            <a:gdLst/>
            <a:ahLst/>
            <a:cxnLst/>
            <a:rect l="l" t="t" r="r" b="b"/>
            <a:pathLst>
              <a:path w="1322868" h="1392492">
                <a:moveTo>
                  <a:pt x="0" y="0"/>
                </a:moveTo>
                <a:lnTo>
                  <a:pt x="1322868" y="0"/>
                </a:lnTo>
                <a:lnTo>
                  <a:pt x="1322868" y="1392492"/>
                </a:lnTo>
                <a:lnTo>
                  <a:pt x="0" y="1392492"/>
                </a:lnTo>
                <a:lnTo>
                  <a:pt x="0" y="0"/>
                </a:lnTo>
                <a:close/>
              </a:path>
            </a:pathLst>
          </a:custGeom>
          <a:blipFill>
            <a:blip r:embed="rId3"/>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282767"/>
            <a:ext cx="7895555" cy="1267655"/>
          </a:xfrm>
          <a:prstGeom prst="rect">
            <a:avLst/>
          </a:prstGeom>
        </p:spPr>
        <p:txBody>
          <a:bodyPr lIns="0" tIns="0" rIns="0" bIns="0" rtlCol="0" anchor="t">
            <a:spAutoFit/>
          </a:bodyPr>
          <a:lstStyle/>
          <a:p>
            <a:pPr marL="0" lvl="0" indent="0" algn="l">
              <a:lnSpc>
                <a:spcPts val="10260"/>
              </a:lnSpc>
              <a:spcBef>
                <a:spcPct val="0"/>
              </a:spcBef>
            </a:pPr>
            <a:r>
              <a:rPr lang="en-US" sz="7200" u="sng" spc="-254" dirty="0">
                <a:solidFill>
                  <a:schemeClr val="tx2">
                    <a:lumMod val="75000"/>
                  </a:schemeClr>
                </a:solidFill>
                <a:latin typeface="Aharoni" panose="02010803020104030203" pitchFamily="2" charset="-79"/>
                <a:cs typeface="Aharoni" panose="02010803020104030203" pitchFamily="2" charset="-79"/>
                <a:sym typeface="Lilita One"/>
              </a:rPr>
              <a:t>Get In Touch</a:t>
            </a:r>
          </a:p>
        </p:txBody>
      </p:sp>
      <p:sp>
        <p:nvSpPr>
          <p:cNvPr id="3" name="Freeform 3"/>
          <p:cNvSpPr/>
          <p:nvPr/>
        </p:nvSpPr>
        <p:spPr>
          <a:xfrm flipH="1">
            <a:off x="8924255" y="1594164"/>
            <a:ext cx="8676484" cy="8050615"/>
          </a:xfrm>
          <a:custGeom>
            <a:avLst/>
            <a:gdLst/>
            <a:ahLst/>
            <a:cxnLst/>
            <a:rect l="l" t="t" r="r" b="b"/>
            <a:pathLst>
              <a:path w="8676484" h="8050615">
                <a:moveTo>
                  <a:pt x="8676483" y="0"/>
                </a:moveTo>
                <a:lnTo>
                  <a:pt x="0" y="0"/>
                </a:lnTo>
                <a:lnTo>
                  <a:pt x="0" y="8050614"/>
                </a:lnTo>
                <a:lnTo>
                  <a:pt x="8676483" y="8050614"/>
                </a:lnTo>
                <a:lnTo>
                  <a:pt x="8676483" y="0"/>
                </a:lnTo>
                <a:close/>
              </a:path>
            </a:pathLst>
          </a:custGeom>
          <a:blipFill>
            <a:blip r:embed="rId2"/>
            <a:stretch>
              <a:fillRect t="-1125" b="-1125"/>
            </a:stretch>
          </a:blipFill>
        </p:spPr>
      </p:sp>
      <p:sp>
        <p:nvSpPr>
          <p:cNvPr id="4" name="Freeform 4"/>
          <p:cNvSpPr/>
          <p:nvPr/>
        </p:nvSpPr>
        <p:spPr>
          <a:xfrm rot="-1499117">
            <a:off x="9429157" y="1280687"/>
            <a:ext cx="1532759" cy="1532759"/>
          </a:xfrm>
          <a:custGeom>
            <a:avLst/>
            <a:gdLst/>
            <a:ahLst/>
            <a:cxnLst/>
            <a:rect l="l" t="t" r="r" b="b"/>
            <a:pathLst>
              <a:path w="1532759" h="1532759">
                <a:moveTo>
                  <a:pt x="0" y="0"/>
                </a:moveTo>
                <a:lnTo>
                  <a:pt x="1532759" y="0"/>
                </a:lnTo>
                <a:lnTo>
                  <a:pt x="1532759" y="1532759"/>
                </a:lnTo>
                <a:lnTo>
                  <a:pt x="0" y="15327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075453">
            <a:off x="16215907" y="1552738"/>
            <a:ext cx="1225936" cy="1225936"/>
          </a:xfrm>
          <a:custGeom>
            <a:avLst/>
            <a:gdLst/>
            <a:ahLst/>
            <a:cxnLst/>
            <a:rect l="l" t="t" r="r" b="b"/>
            <a:pathLst>
              <a:path w="1225936" h="1225936">
                <a:moveTo>
                  <a:pt x="0" y="0"/>
                </a:moveTo>
                <a:lnTo>
                  <a:pt x="1225936" y="0"/>
                </a:lnTo>
                <a:lnTo>
                  <a:pt x="1225936" y="1225935"/>
                </a:lnTo>
                <a:lnTo>
                  <a:pt x="0" y="12259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922654" y="3668729"/>
            <a:ext cx="6423097" cy="1306384"/>
            <a:chOff x="0" y="0"/>
            <a:chExt cx="8564128" cy="1741845"/>
          </a:xfrm>
        </p:grpSpPr>
        <p:sp>
          <p:nvSpPr>
            <p:cNvPr id="7" name="Freeform 7"/>
            <p:cNvSpPr/>
            <p:nvPr/>
          </p:nvSpPr>
          <p:spPr>
            <a:xfrm>
              <a:off x="0" y="0"/>
              <a:ext cx="1026569" cy="1026569"/>
            </a:xfrm>
            <a:custGeom>
              <a:avLst/>
              <a:gdLst/>
              <a:ahLst/>
              <a:cxnLst/>
              <a:rect l="l" t="t" r="r" b="b"/>
              <a:pathLst>
                <a:path w="1026569" h="1026569">
                  <a:moveTo>
                    <a:pt x="0" y="0"/>
                  </a:moveTo>
                  <a:lnTo>
                    <a:pt x="1026569" y="0"/>
                  </a:lnTo>
                  <a:lnTo>
                    <a:pt x="1026569" y="1026569"/>
                  </a:lnTo>
                  <a:lnTo>
                    <a:pt x="0" y="10265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90044" y="238497"/>
              <a:ext cx="646482" cy="549576"/>
            </a:xfrm>
            <a:custGeom>
              <a:avLst/>
              <a:gdLst/>
              <a:ahLst/>
              <a:cxnLst/>
              <a:rect l="l" t="t" r="r" b="b"/>
              <a:pathLst>
                <a:path w="646482" h="549576">
                  <a:moveTo>
                    <a:pt x="0" y="0"/>
                  </a:moveTo>
                  <a:lnTo>
                    <a:pt x="646481" y="0"/>
                  </a:lnTo>
                  <a:lnTo>
                    <a:pt x="646481" y="549575"/>
                  </a:lnTo>
                  <a:lnTo>
                    <a:pt x="0" y="54957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TextBox 9"/>
            <p:cNvSpPr txBox="1"/>
            <p:nvPr/>
          </p:nvSpPr>
          <p:spPr>
            <a:xfrm>
              <a:off x="1188917" y="138635"/>
              <a:ext cx="7375211" cy="730250"/>
            </a:xfrm>
            <a:prstGeom prst="rect">
              <a:avLst/>
            </a:prstGeom>
          </p:spPr>
          <p:txBody>
            <a:bodyPr lIns="0" tIns="0" rIns="0" bIns="0" rtlCol="0" anchor="t">
              <a:spAutoFit/>
            </a:bodyPr>
            <a:lstStyle/>
            <a:p>
              <a:pPr marL="0" lvl="0" indent="0" algn="l">
                <a:lnSpc>
                  <a:spcPts val="4200"/>
                </a:lnSpc>
                <a:spcBef>
                  <a:spcPct val="0"/>
                </a:spcBef>
              </a:pPr>
              <a:r>
                <a:rPr lang="en-US" sz="3500" u="none" spc="-70" dirty="0">
                  <a:solidFill>
                    <a:srgbClr val="6DA2ED"/>
                  </a:solidFill>
                  <a:latin typeface="Berlin Sans FB" panose="020E0602020502020306" pitchFamily="34" charset="0"/>
                  <a:ea typeface="Lilita One"/>
                  <a:cs typeface="Lilita One"/>
                  <a:sym typeface="Lilita One"/>
                </a:rPr>
                <a:t>Email</a:t>
              </a:r>
              <a:r>
                <a:rPr lang="en-US" sz="3500" u="none" spc="-70" dirty="0">
                  <a:solidFill>
                    <a:srgbClr val="6DA2ED"/>
                  </a:solidFill>
                  <a:latin typeface="Lilita One"/>
                  <a:ea typeface="Lilita One"/>
                  <a:cs typeface="Lilita One"/>
                  <a:sym typeface="Lilita One"/>
                </a:rPr>
                <a:t> </a:t>
              </a:r>
            </a:p>
          </p:txBody>
        </p:sp>
        <p:sp>
          <p:nvSpPr>
            <p:cNvPr id="10" name="TextBox 10"/>
            <p:cNvSpPr txBox="1"/>
            <p:nvPr/>
          </p:nvSpPr>
          <p:spPr>
            <a:xfrm>
              <a:off x="141395" y="1211785"/>
              <a:ext cx="8422732" cy="530060"/>
            </a:xfrm>
            <a:prstGeom prst="rect">
              <a:avLst/>
            </a:prstGeom>
          </p:spPr>
          <p:txBody>
            <a:bodyPr lIns="0" tIns="0" rIns="0" bIns="0" rtlCol="0" anchor="t">
              <a:spAutoFit/>
            </a:bodyPr>
            <a:lstStyle/>
            <a:p>
              <a:pPr marL="0" lvl="1" indent="0" algn="l">
                <a:lnSpc>
                  <a:spcPts val="3120"/>
                </a:lnSpc>
                <a:spcBef>
                  <a:spcPct val="0"/>
                </a:spcBef>
              </a:pPr>
              <a:r>
                <a:rPr lang="en-US" sz="2400" u="none" dirty="0">
                  <a:solidFill>
                    <a:srgbClr val="000000"/>
                  </a:solidFill>
                  <a:latin typeface="Harlow Solid Italic" panose="04030604020F02020D02" pitchFamily="82" charset="0"/>
                  <a:ea typeface="Kollektif"/>
                  <a:cs typeface="Kollektif"/>
                  <a:sym typeface="Kollektif"/>
                  <a:hlinkClick r:id="rId11"/>
                </a:rPr>
                <a:t>bdhawas0016@gmail.com</a:t>
              </a:r>
              <a:r>
                <a:rPr lang="en-US" sz="2400" u="none" dirty="0">
                  <a:solidFill>
                    <a:srgbClr val="000000"/>
                  </a:solidFill>
                  <a:latin typeface="Harlow Solid Italic" panose="04030604020F02020D02" pitchFamily="82" charset="0"/>
                  <a:ea typeface="Kollektif"/>
                  <a:cs typeface="Kollektif"/>
                  <a:sym typeface="Kollektif"/>
                </a:rPr>
                <a:t> </a:t>
              </a:r>
            </a:p>
          </p:txBody>
        </p:sp>
      </p:grpSp>
      <p:grpSp>
        <p:nvGrpSpPr>
          <p:cNvPr id="11" name="Group 11"/>
          <p:cNvGrpSpPr/>
          <p:nvPr/>
        </p:nvGrpSpPr>
        <p:grpSpPr>
          <a:xfrm>
            <a:off x="922654" y="5898134"/>
            <a:ext cx="6423097" cy="1300543"/>
            <a:chOff x="0" y="0"/>
            <a:chExt cx="8564128" cy="1734057"/>
          </a:xfrm>
        </p:grpSpPr>
        <p:sp>
          <p:nvSpPr>
            <p:cNvPr id="12" name="Freeform 12"/>
            <p:cNvSpPr/>
            <p:nvPr/>
          </p:nvSpPr>
          <p:spPr>
            <a:xfrm>
              <a:off x="0" y="0"/>
              <a:ext cx="1026569" cy="1026569"/>
            </a:xfrm>
            <a:custGeom>
              <a:avLst/>
              <a:gdLst/>
              <a:ahLst/>
              <a:cxnLst/>
              <a:rect l="l" t="t" r="r" b="b"/>
              <a:pathLst>
                <a:path w="1026569" h="1026569">
                  <a:moveTo>
                    <a:pt x="0" y="0"/>
                  </a:moveTo>
                  <a:lnTo>
                    <a:pt x="1026569" y="0"/>
                  </a:lnTo>
                  <a:lnTo>
                    <a:pt x="1026569" y="1026569"/>
                  </a:lnTo>
                  <a:lnTo>
                    <a:pt x="0" y="102656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TextBox 13"/>
            <p:cNvSpPr txBox="1"/>
            <p:nvPr/>
          </p:nvSpPr>
          <p:spPr>
            <a:xfrm>
              <a:off x="1188917" y="169319"/>
              <a:ext cx="7375211" cy="730250"/>
            </a:xfrm>
            <a:prstGeom prst="rect">
              <a:avLst/>
            </a:prstGeom>
          </p:spPr>
          <p:txBody>
            <a:bodyPr lIns="0" tIns="0" rIns="0" bIns="0" rtlCol="0" anchor="t">
              <a:spAutoFit/>
            </a:bodyPr>
            <a:lstStyle/>
            <a:p>
              <a:pPr marL="0" lvl="0" indent="0" algn="l">
                <a:lnSpc>
                  <a:spcPts val="4200"/>
                </a:lnSpc>
                <a:spcBef>
                  <a:spcPct val="0"/>
                </a:spcBef>
              </a:pPr>
              <a:r>
                <a:rPr lang="en-US" sz="3500" spc="-70" dirty="0">
                  <a:solidFill>
                    <a:srgbClr val="6DA2ED"/>
                  </a:solidFill>
                  <a:latin typeface="Berlin Sans FB" panose="020E0602020502020306" pitchFamily="34" charset="0"/>
                  <a:sym typeface="Lilita One"/>
                </a:rPr>
                <a:t>LinkedIn</a:t>
              </a:r>
            </a:p>
          </p:txBody>
        </p:sp>
        <p:sp>
          <p:nvSpPr>
            <p:cNvPr id="14" name="TextBox 14"/>
            <p:cNvSpPr txBox="1"/>
            <p:nvPr/>
          </p:nvSpPr>
          <p:spPr>
            <a:xfrm>
              <a:off x="141395" y="1242469"/>
              <a:ext cx="8422732" cy="491588"/>
            </a:xfrm>
            <a:prstGeom prst="rect">
              <a:avLst/>
            </a:prstGeom>
          </p:spPr>
          <p:txBody>
            <a:bodyPr lIns="0" tIns="0" rIns="0" bIns="0" rtlCol="0" anchor="t">
              <a:spAutoFit/>
            </a:bodyPr>
            <a:lstStyle/>
            <a:p>
              <a:pPr marL="0" lvl="1" indent="0" algn="l">
                <a:lnSpc>
                  <a:spcPts val="3120"/>
                </a:lnSpc>
                <a:spcBef>
                  <a:spcPct val="0"/>
                </a:spcBef>
              </a:pPr>
              <a:endParaRPr lang="en-US" sz="2400" u="none" dirty="0">
                <a:solidFill>
                  <a:srgbClr val="000000"/>
                </a:solidFill>
                <a:latin typeface="Kollektif"/>
                <a:ea typeface="Kollektif"/>
                <a:cs typeface="Kollektif"/>
                <a:sym typeface="Kollektif"/>
              </a:endParaRPr>
            </a:p>
          </p:txBody>
        </p:sp>
      </p:grpSp>
      <p:grpSp>
        <p:nvGrpSpPr>
          <p:cNvPr id="15" name="Group 15"/>
          <p:cNvGrpSpPr/>
          <p:nvPr/>
        </p:nvGrpSpPr>
        <p:grpSpPr>
          <a:xfrm>
            <a:off x="922654" y="8152056"/>
            <a:ext cx="7208255" cy="1163308"/>
            <a:chOff x="0" y="0"/>
            <a:chExt cx="9611005" cy="1551077"/>
          </a:xfrm>
        </p:grpSpPr>
        <p:sp>
          <p:nvSpPr>
            <p:cNvPr id="16" name="Freeform 16"/>
            <p:cNvSpPr/>
            <p:nvPr/>
          </p:nvSpPr>
          <p:spPr>
            <a:xfrm>
              <a:off x="0" y="0"/>
              <a:ext cx="1026569" cy="1026569"/>
            </a:xfrm>
            <a:custGeom>
              <a:avLst/>
              <a:gdLst/>
              <a:ahLst/>
              <a:cxnLst/>
              <a:rect l="l" t="t" r="r" b="b"/>
              <a:pathLst>
                <a:path w="1026569" h="1026569">
                  <a:moveTo>
                    <a:pt x="0" y="0"/>
                  </a:moveTo>
                  <a:lnTo>
                    <a:pt x="1026569" y="0"/>
                  </a:lnTo>
                  <a:lnTo>
                    <a:pt x="1026569" y="1026569"/>
                  </a:lnTo>
                  <a:lnTo>
                    <a:pt x="0" y="10265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216645" y="216645"/>
              <a:ext cx="593280" cy="593280"/>
            </a:xfrm>
            <a:custGeom>
              <a:avLst/>
              <a:gdLst/>
              <a:ahLst/>
              <a:cxnLst/>
              <a:rect l="l" t="t" r="r" b="b"/>
              <a:pathLst>
                <a:path w="593280" h="593280">
                  <a:moveTo>
                    <a:pt x="0" y="0"/>
                  </a:moveTo>
                  <a:lnTo>
                    <a:pt x="593279" y="0"/>
                  </a:lnTo>
                  <a:lnTo>
                    <a:pt x="593279" y="593279"/>
                  </a:lnTo>
                  <a:lnTo>
                    <a:pt x="0" y="59327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8" name="TextBox 18"/>
            <p:cNvSpPr txBox="1"/>
            <p:nvPr/>
          </p:nvSpPr>
          <p:spPr>
            <a:xfrm>
              <a:off x="1188917" y="167315"/>
              <a:ext cx="7375211" cy="730250"/>
            </a:xfrm>
            <a:prstGeom prst="rect">
              <a:avLst/>
            </a:prstGeom>
          </p:spPr>
          <p:txBody>
            <a:bodyPr lIns="0" tIns="0" rIns="0" bIns="0" rtlCol="0" anchor="t">
              <a:spAutoFit/>
            </a:bodyPr>
            <a:lstStyle/>
            <a:p>
              <a:pPr marL="0" lvl="0" indent="0" algn="l">
                <a:lnSpc>
                  <a:spcPts val="4200"/>
                </a:lnSpc>
                <a:spcBef>
                  <a:spcPct val="0"/>
                </a:spcBef>
              </a:pPr>
              <a:r>
                <a:rPr lang="en-US" sz="3500" spc="-70" dirty="0">
                  <a:solidFill>
                    <a:srgbClr val="6DA2ED"/>
                  </a:solidFill>
                  <a:latin typeface="Berlin Sans FB" panose="020E0602020502020306" pitchFamily="34" charset="0"/>
                  <a:sym typeface="Lilita One"/>
                </a:rPr>
                <a:t>Call us </a:t>
              </a:r>
            </a:p>
          </p:txBody>
        </p:sp>
        <p:sp>
          <p:nvSpPr>
            <p:cNvPr id="19" name="TextBox 19"/>
            <p:cNvSpPr txBox="1"/>
            <p:nvPr/>
          </p:nvSpPr>
          <p:spPr>
            <a:xfrm>
              <a:off x="1188273" y="1059489"/>
              <a:ext cx="8422732" cy="491588"/>
            </a:xfrm>
            <a:prstGeom prst="rect">
              <a:avLst/>
            </a:prstGeom>
          </p:spPr>
          <p:txBody>
            <a:bodyPr lIns="0" tIns="0" rIns="0" bIns="0" rtlCol="0" anchor="t">
              <a:spAutoFit/>
            </a:bodyPr>
            <a:lstStyle/>
            <a:p>
              <a:pPr marL="0" lvl="1" indent="0" algn="l">
                <a:lnSpc>
                  <a:spcPts val="3120"/>
                </a:lnSpc>
                <a:spcBef>
                  <a:spcPct val="0"/>
                </a:spcBef>
              </a:pPr>
              <a:r>
                <a:rPr lang="en-US" sz="2400" dirty="0">
                  <a:solidFill>
                    <a:srgbClr val="000000"/>
                  </a:solidFill>
                  <a:latin typeface="Gill Sans MT" panose="020B0502020104020203" pitchFamily="34" charset="0"/>
                  <a:ea typeface="Kollektif"/>
                  <a:cs typeface="Kollektif"/>
                  <a:sym typeface="Kollektif"/>
                </a:rPr>
                <a:t>8262829285</a:t>
              </a:r>
              <a:endParaRPr lang="en-US" sz="2400" u="none" dirty="0">
                <a:solidFill>
                  <a:srgbClr val="000000"/>
                </a:solidFill>
                <a:latin typeface="Gill Sans MT" panose="020B0502020104020203" pitchFamily="34" charset="0"/>
                <a:ea typeface="Kollektif"/>
                <a:cs typeface="Kollektif"/>
                <a:sym typeface="Kollektif"/>
              </a:endParaRPr>
            </a:p>
          </p:txBody>
        </p:sp>
      </p:grpSp>
      <p:pic>
        <p:nvPicPr>
          <p:cNvPr id="21" name="Picture 20">
            <a:extLst>
              <a:ext uri="{FF2B5EF4-FFF2-40B4-BE49-F238E27FC236}">
                <a16:creationId xmlns:a16="http://schemas.microsoft.com/office/drawing/2014/main" id="{07F50F28-217D-6015-2E29-4F58904723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3593" y="5824347"/>
            <a:ext cx="876300" cy="876300"/>
          </a:xfrm>
          <a:prstGeom prst="rect">
            <a:avLst/>
          </a:prstGeom>
        </p:spPr>
      </p:pic>
      <p:sp>
        <p:nvSpPr>
          <p:cNvPr id="22" name="TextBox 19">
            <a:extLst>
              <a:ext uri="{FF2B5EF4-FFF2-40B4-BE49-F238E27FC236}">
                <a16:creationId xmlns:a16="http://schemas.microsoft.com/office/drawing/2014/main" id="{E3EB3642-56FF-1387-8CD1-4ED009E56B8F}"/>
              </a:ext>
            </a:extLst>
          </p:cNvPr>
          <p:cNvSpPr txBox="1"/>
          <p:nvPr/>
        </p:nvSpPr>
        <p:spPr>
          <a:xfrm>
            <a:off x="1814342" y="6683105"/>
            <a:ext cx="6317050" cy="371577"/>
          </a:xfrm>
          <a:prstGeom prst="rect">
            <a:avLst/>
          </a:prstGeom>
        </p:spPr>
        <p:txBody>
          <a:bodyPr lIns="0" tIns="0" rIns="0" bIns="0" rtlCol="0" anchor="t">
            <a:spAutoFit/>
          </a:bodyPr>
          <a:lstStyle/>
          <a:p>
            <a:pPr marL="0" lvl="1" indent="0" algn="l">
              <a:lnSpc>
                <a:spcPts val="3120"/>
              </a:lnSpc>
              <a:spcBef>
                <a:spcPct val="0"/>
              </a:spcBef>
            </a:pPr>
            <a:r>
              <a:rPr lang="en-US" sz="2400" u="none" dirty="0">
                <a:solidFill>
                  <a:srgbClr val="000000"/>
                </a:solidFill>
                <a:latin typeface="Gill Sans MT" panose="020B0502020104020203" pitchFamily="34" charset="0"/>
                <a:ea typeface="Kollektif"/>
                <a:cs typeface="Kollektif"/>
                <a:sym typeface="Kollektif"/>
              </a:rPr>
              <a:t>(</a:t>
            </a:r>
            <a:r>
              <a:rPr lang="en-US" sz="2400" u="none" dirty="0">
                <a:solidFill>
                  <a:srgbClr val="000000"/>
                </a:solidFill>
                <a:latin typeface="Gill Sans MT" panose="020B0502020104020203" pitchFamily="34" charset="0"/>
                <a:ea typeface="Kollektif"/>
                <a:cs typeface="Kollektif"/>
                <a:sym typeface="Kollektif"/>
                <a:hlinkClick r:id="rId17"/>
              </a:rPr>
              <a:t>Link</a:t>
            </a:r>
            <a:r>
              <a:rPr lang="en-US" sz="2400" u="none" dirty="0">
                <a:solidFill>
                  <a:srgbClr val="000000"/>
                </a:solidFill>
                <a:latin typeface="Gill Sans MT" panose="020B0502020104020203" pitchFamily="34" charset="0"/>
                <a:ea typeface="Kollektif"/>
                <a:cs typeface="Kollektif"/>
                <a:sym typeface="Kollektif"/>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523768"/>
            <a:ext cx="18288000" cy="4765208"/>
            <a:chOff x="0" y="0"/>
            <a:chExt cx="4816593" cy="1255034"/>
          </a:xfrm>
        </p:grpSpPr>
        <p:sp>
          <p:nvSpPr>
            <p:cNvPr id="3" name="Freeform 3"/>
            <p:cNvSpPr/>
            <p:nvPr/>
          </p:nvSpPr>
          <p:spPr>
            <a:xfrm>
              <a:off x="0" y="0"/>
              <a:ext cx="4816592" cy="1255034"/>
            </a:xfrm>
            <a:custGeom>
              <a:avLst/>
              <a:gdLst/>
              <a:ahLst/>
              <a:cxnLst/>
              <a:rect l="l" t="t" r="r" b="b"/>
              <a:pathLst>
                <a:path w="4816592" h="1255034">
                  <a:moveTo>
                    <a:pt x="0" y="0"/>
                  </a:moveTo>
                  <a:lnTo>
                    <a:pt x="4816592" y="0"/>
                  </a:lnTo>
                  <a:lnTo>
                    <a:pt x="4816592" y="1255034"/>
                  </a:lnTo>
                  <a:lnTo>
                    <a:pt x="0" y="1255034"/>
                  </a:lnTo>
                  <a:close/>
                </a:path>
              </a:pathLst>
            </a:custGeom>
            <a:solidFill>
              <a:srgbClr val="74BFEF"/>
            </a:solidFill>
          </p:spPr>
        </p:sp>
        <p:sp>
          <p:nvSpPr>
            <p:cNvPr id="4" name="TextBox 4"/>
            <p:cNvSpPr txBox="1"/>
            <p:nvPr/>
          </p:nvSpPr>
          <p:spPr>
            <a:xfrm>
              <a:off x="0" y="-47625"/>
              <a:ext cx="4816593" cy="1302659"/>
            </a:xfrm>
            <a:prstGeom prst="rect">
              <a:avLst/>
            </a:prstGeom>
          </p:spPr>
          <p:txBody>
            <a:bodyPr lIns="50800" tIns="50800" rIns="50800" bIns="50800" rtlCol="0" anchor="ctr"/>
            <a:lstStyle/>
            <a:p>
              <a:pPr algn="ctr">
                <a:lnSpc>
                  <a:spcPts val="2600"/>
                </a:lnSpc>
              </a:pPr>
              <a:endParaRPr/>
            </a:p>
          </p:txBody>
        </p:sp>
      </p:grpSp>
      <p:sp>
        <p:nvSpPr>
          <p:cNvPr id="5" name="Freeform 5"/>
          <p:cNvSpPr/>
          <p:nvPr/>
        </p:nvSpPr>
        <p:spPr>
          <a:xfrm>
            <a:off x="3200400" y="-121656"/>
            <a:ext cx="13431659" cy="8904300"/>
          </a:xfrm>
          <a:custGeom>
            <a:avLst/>
            <a:gdLst/>
            <a:ahLst/>
            <a:cxnLst/>
            <a:rect l="l" t="t" r="r" b="b"/>
            <a:pathLst>
              <a:path w="11470918" h="8904300">
                <a:moveTo>
                  <a:pt x="0" y="0"/>
                </a:moveTo>
                <a:lnTo>
                  <a:pt x="11470918" y="0"/>
                </a:lnTo>
                <a:lnTo>
                  <a:pt x="11470918" y="8904300"/>
                </a:lnTo>
                <a:lnTo>
                  <a:pt x="0" y="8904300"/>
                </a:lnTo>
                <a:lnTo>
                  <a:pt x="0" y="0"/>
                </a:lnTo>
                <a:close/>
              </a:path>
            </a:pathLst>
          </a:custGeom>
          <a:blipFill>
            <a:blip r:embed="rId2"/>
            <a:stretch>
              <a:fillRect/>
            </a:stretch>
          </a:blipFill>
        </p:spPr>
      </p:sp>
      <p:sp>
        <p:nvSpPr>
          <p:cNvPr id="6" name="Freeform 6"/>
          <p:cNvSpPr/>
          <p:nvPr/>
        </p:nvSpPr>
        <p:spPr>
          <a:xfrm>
            <a:off x="13882196" y="4330494"/>
            <a:ext cx="3896858" cy="3901736"/>
          </a:xfrm>
          <a:custGeom>
            <a:avLst/>
            <a:gdLst/>
            <a:ahLst/>
            <a:cxnLst/>
            <a:rect l="l" t="t" r="r" b="b"/>
            <a:pathLst>
              <a:path w="3896858" h="3901736">
                <a:moveTo>
                  <a:pt x="0" y="0"/>
                </a:moveTo>
                <a:lnTo>
                  <a:pt x="3896859" y="0"/>
                </a:lnTo>
                <a:lnTo>
                  <a:pt x="3896859" y="3901736"/>
                </a:lnTo>
                <a:lnTo>
                  <a:pt x="0" y="3901736"/>
                </a:lnTo>
                <a:lnTo>
                  <a:pt x="0" y="0"/>
                </a:lnTo>
                <a:close/>
              </a:path>
            </a:pathLst>
          </a:custGeom>
          <a:blipFill>
            <a:blip r:embed="rId3"/>
            <a:stretch>
              <a:fillRect/>
            </a:stretch>
          </a:blipFill>
        </p:spPr>
      </p:sp>
      <p:sp>
        <p:nvSpPr>
          <p:cNvPr id="7" name="Freeform 7"/>
          <p:cNvSpPr/>
          <p:nvPr/>
        </p:nvSpPr>
        <p:spPr>
          <a:xfrm flipH="1">
            <a:off x="388756" y="342460"/>
            <a:ext cx="3955671" cy="4323137"/>
          </a:xfrm>
          <a:custGeom>
            <a:avLst/>
            <a:gdLst/>
            <a:ahLst/>
            <a:cxnLst/>
            <a:rect l="l" t="t" r="r" b="b"/>
            <a:pathLst>
              <a:path w="3955671" h="4323137">
                <a:moveTo>
                  <a:pt x="3955671" y="0"/>
                </a:moveTo>
                <a:lnTo>
                  <a:pt x="0" y="0"/>
                </a:lnTo>
                <a:lnTo>
                  <a:pt x="0" y="4323137"/>
                </a:lnTo>
                <a:lnTo>
                  <a:pt x="3955671" y="4323137"/>
                </a:lnTo>
                <a:lnTo>
                  <a:pt x="3955671" y="0"/>
                </a:lnTo>
                <a:close/>
              </a:path>
            </a:pathLst>
          </a:custGeom>
          <a:blipFill>
            <a:blip r:embed="rId4"/>
            <a:stretch>
              <a:fillRect/>
            </a:stretch>
          </a:blipFill>
        </p:spPr>
      </p:sp>
      <p:grpSp>
        <p:nvGrpSpPr>
          <p:cNvPr id="8" name="Group 8"/>
          <p:cNvGrpSpPr/>
          <p:nvPr/>
        </p:nvGrpSpPr>
        <p:grpSpPr>
          <a:xfrm>
            <a:off x="4206150" y="3343731"/>
            <a:ext cx="9875700" cy="3005295"/>
            <a:chOff x="0" y="152400"/>
            <a:chExt cx="13167600" cy="4007060"/>
          </a:xfrm>
        </p:grpSpPr>
        <p:sp>
          <p:nvSpPr>
            <p:cNvPr id="9" name="TextBox 9"/>
            <p:cNvSpPr txBox="1"/>
            <p:nvPr/>
          </p:nvSpPr>
          <p:spPr>
            <a:xfrm>
              <a:off x="0" y="152400"/>
              <a:ext cx="13167600" cy="2783768"/>
            </a:xfrm>
            <a:prstGeom prst="rect">
              <a:avLst/>
            </a:prstGeom>
          </p:spPr>
          <p:txBody>
            <a:bodyPr lIns="0" tIns="0" rIns="0" bIns="0" rtlCol="0" anchor="t">
              <a:spAutoFit/>
            </a:bodyPr>
            <a:lstStyle/>
            <a:p>
              <a:pPr marL="0" lvl="0" indent="0" algn="ctr">
                <a:lnSpc>
                  <a:spcPts val="15656"/>
                </a:lnSpc>
                <a:spcBef>
                  <a:spcPct val="0"/>
                </a:spcBef>
              </a:pPr>
              <a:r>
                <a:rPr lang="en-US" sz="14496" u="none" spc="-289">
                  <a:solidFill>
                    <a:srgbClr val="FFFFFF"/>
                  </a:solidFill>
                  <a:latin typeface="Lilita One"/>
                  <a:ea typeface="Lilita One"/>
                  <a:cs typeface="Lilita One"/>
                  <a:sym typeface="Lilita One"/>
                </a:rPr>
                <a:t>Thank you!</a:t>
              </a:r>
            </a:p>
          </p:txBody>
        </p:sp>
        <p:sp>
          <p:nvSpPr>
            <p:cNvPr id="10" name="TextBox 10"/>
            <p:cNvSpPr txBox="1"/>
            <p:nvPr/>
          </p:nvSpPr>
          <p:spPr>
            <a:xfrm>
              <a:off x="1150348" y="3445248"/>
              <a:ext cx="10866903" cy="714212"/>
            </a:xfrm>
            <a:prstGeom prst="rect">
              <a:avLst/>
            </a:prstGeom>
          </p:spPr>
          <p:txBody>
            <a:bodyPr lIns="0" tIns="0" rIns="0" bIns="0" rtlCol="0" anchor="t">
              <a:spAutoFit/>
            </a:bodyPr>
            <a:lstStyle/>
            <a:p>
              <a:pPr algn="ctr">
                <a:lnSpc>
                  <a:spcPts val="4549"/>
                </a:lnSpc>
                <a:spcBef>
                  <a:spcPct val="0"/>
                </a:spcBef>
              </a:pPr>
              <a:endParaRPr lang="en-US" sz="3499" u="none" dirty="0">
                <a:solidFill>
                  <a:srgbClr val="FFE174"/>
                </a:solidFill>
                <a:latin typeface="Kollektif"/>
                <a:ea typeface="Kollektif"/>
                <a:cs typeface="Kollektif"/>
                <a:sym typeface="Kollektif"/>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570717" cy="10287000"/>
            <a:chOff x="0" y="0"/>
            <a:chExt cx="10094289" cy="13716000"/>
          </a:xfrm>
        </p:grpSpPr>
        <p:pic>
          <p:nvPicPr>
            <p:cNvPr id="3" name="Picture 3"/>
            <p:cNvPicPr>
              <a:picLocks noChangeAspect="1"/>
            </p:cNvPicPr>
            <p:nvPr/>
          </p:nvPicPr>
          <p:blipFill>
            <a:blip r:embed="rId2"/>
            <a:srcRect l="42954" r="8705" b="1474"/>
            <a:stretch>
              <a:fillRect/>
            </a:stretch>
          </p:blipFill>
          <p:spPr>
            <a:xfrm>
              <a:off x="0" y="0"/>
              <a:ext cx="10094289" cy="13716000"/>
            </a:xfrm>
            <a:prstGeom prst="rect">
              <a:avLst/>
            </a:prstGeom>
          </p:spPr>
        </p:pic>
      </p:grpSp>
      <p:grpSp>
        <p:nvGrpSpPr>
          <p:cNvPr id="4" name="Group 4"/>
          <p:cNvGrpSpPr/>
          <p:nvPr/>
        </p:nvGrpSpPr>
        <p:grpSpPr>
          <a:xfrm>
            <a:off x="8039102" y="2927689"/>
            <a:ext cx="9279966" cy="7730372"/>
            <a:chOff x="-370202" y="-3287681"/>
            <a:chExt cx="12373289" cy="10307169"/>
          </a:xfrm>
        </p:grpSpPr>
        <p:sp>
          <p:nvSpPr>
            <p:cNvPr id="5" name="TextBox 5"/>
            <p:cNvSpPr txBox="1"/>
            <p:nvPr/>
          </p:nvSpPr>
          <p:spPr>
            <a:xfrm>
              <a:off x="-327955" y="-3287681"/>
              <a:ext cx="12331042" cy="1754328"/>
            </a:xfrm>
            <a:prstGeom prst="rect">
              <a:avLst/>
            </a:prstGeom>
          </p:spPr>
          <p:txBody>
            <a:bodyPr lIns="0" tIns="0" rIns="0" bIns="0" rtlCol="0" anchor="t">
              <a:spAutoFit/>
            </a:bodyPr>
            <a:lstStyle/>
            <a:p>
              <a:pPr marL="0" lvl="0" indent="0" algn="ctr">
                <a:lnSpc>
                  <a:spcPts val="10799"/>
                </a:lnSpc>
                <a:spcBef>
                  <a:spcPct val="0"/>
                </a:spcBef>
              </a:pPr>
              <a:r>
                <a:rPr lang="en-US" sz="7200" u="sng" spc="-254" dirty="0">
                  <a:solidFill>
                    <a:schemeClr val="tx2">
                      <a:lumMod val="75000"/>
                    </a:schemeClr>
                  </a:solidFill>
                  <a:latin typeface="Aharoni" panose="02010803020104030203" pitchFamily="2" charset="-79"/>
                  <a:cs typeface="Aharoni" panose="02010803020104030203" pitchFamily="2" charset="-79"/>
                  <a:sym typeface="Lilita One"/>
                </a:rPr>
                <a:t>About Meta</a:t>
              </a:r>
            </a:p>
          </p:txBody>
        </p:sp>
        <p:sp>
          <p:nvSpPr>
            <p:cNvPr id="6" name="TextBox 6"/>
            <p:cNvSpPr txBox="1"/>
            <p:nvPr/>
          </p:nvSpPr>
          <p:spPr>
            <a:xfrm>
              <a:off x="-370202" y="-1373157"/>
              <a:ext cx="12331042" cy="8392645"/>
            </a:xfrm>
            <a:prstGeom prst="rect">
              <a:avLst/>
            </a:prstGeom>
          </p:spPr>
          <p:txBody>
            <a:bodyPr lIns="0" tIns="0" rIns="0" bIns="0" rtlCol="0" anchor="t">
              <a:spAutoFit/>
            </a:bodyPr>
            <a:lstStyle/>
            <a:p>
              <a:pPr marL="0" lvl="1" algn="ctr">
                <a:lnSpc>
                  <a:spcPts val="3816"/>
                </a:lnSpc>
              </a:pPr>
              <a:r>
                <a:rPr lang="en-US" sz="3200" dirty="0">
                  <a:latin typeface="Times New Roman"/>
                  <a:cs typeface="Times New Roman"/>
                  <a:sym typeface="Times New Roman"/>
                </a:rPr>
                <a:t>Meta, formerly known as Facebook, is a technology company founded by Mark Zuckerberg in 2004. It rebranded to Meta in October 2021 to emphasize its focus on building the “Metaverse," a virtual reality space where users can interact in a shared, immersive environment. Meta's ecosystem includes social media platforms like Facebook, Instagram, and WhatsApp, as well as technologies for augmented and virtual reality, such as Oculus. The company's vision is to create a new digital frontier where people can connect, work, and play in virtual worlds that blend seamlessly with the physical world.</a:t>
              </a:r>
            </a:p>
            <a:p>
              <a:pPr marL="0" lvl="1" indent="0" algn="ctr">
                <a:lnSpc>
                  <a:spcPts val="3816"/>
                </a:lnSpc>
              </a:pPr>
              <a:endParaRPr lang="en-US" sz="2400" u="none" dirty="0">
                <a:solidFill>
                  <a:srgbClr val="000000"/>
                </a:solidFill>
                <a:latin typeface="Kollektif"/>
                <a:ea typeface="Kollektif"/>
                <a:cs typeface="Kollektif"/>
                <a:sym typeface="Kollektif"/>
              </a:endParaRPr>
            </a:p>
          </p:txBody>
        </p:sp>
      </p:grpSp>
      <p:pic>
        <p:nvPicPr>
          <p:cNvPr id="9" name="Picture 8">
            <a:extLst>
              <a:ext uri="{FF2B5EF4-FFF2-40B4-BE49-F238E27FC236}">
                <a16:creationId xmlns:a16="http://schemas.microsoft.com/office/drawing/2014/main" id="{46458275-D637-8610-E61C-CC369ACF05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7285" y="-495300"/>
            <a:ext cx="3955284" cy="395528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52600" y="7353300"/>
            <a:ext cx="14935200" cy="1969770"/>
          </a:xfrm>
          <a:prstGeom prst="rect">
            <a:avLst/>
          </a:prstGeom>
        </p:spPr>
        <p:txBody>
          <a:bodyPr wrap="square" lIns="0" tIns="0" rIns="0" bIns="0" rtlCol="0" anchor="t">
            <a:spAutoFit/>
          </a:bodyPr>
          <a:lstStyle/>
          <a:p>
            <a:pPr algn="just"/>
            <a:r>
              <a:rPr lang="en-US" sz="3200" dirty="0">
                <a:latin typeface="Times New Roman"/>
                <a:cs typeface="Times New Roman"/>
              </a:rPr>
              <a:t>You are hired as a data analyst at Meta and asked to collaborate with Marketing team. Marketing teams wants to leverage Instagram's user data to develop targeted marketing strategies that will increase user engagement, retention, and acquisition. Provide insights and recommendations to address the following objectives</a:t>
            </a:r>
            <a:endParaRPr lang="en-US" sz="3200" dirty="0">
              <a:latin typeface="Times New Roman"/>
              <a:cs typeface="Times New Roman"/>
              <a:sym typeface="Lilita One"/>
            </a:endParaRPr>
          </a:p>
        </p:txBody>
      </p:sp>
      <p:sp>
        <p:nvSpPr>
          <p:cNvPr id="6" name="Freeform 6"/>
          <p:cNvSpPr/>
          <p:nvPr/>
        </p:nvSpPr>
        <p:spPr>
          <a:xfrm>
            <a:off x="5029200" y="266700"/>
            <a:ext cx="7848600" cy="5070326"/>
          </a:xfrm>
          <a:custGeom>
            <a:avLst/>
            <a:gdLst/>
            <a:ahLst/>
            <a:cxnLst/>
            <a:rect l="l" t="t" r="r" b="b"/>
            <a:pathLst>
              <a:path w="9733435" h="6478818">
                <a:moveTo>
                  <a:pt x="0" y="0"/>
                </a:moveTo>
                <a:lnTo>
                  <a:pt x="9733435" y="0"/>
                </a:lnTo>
                <a:lnTo>
                  <a:pt x="9733435" y="6478817"/>
                </a:lnTo>
                <a:lnTo>
                  <a:pt x="0" y="6478817"/>
                </a:lnTo>
                <a:lnTo>
                  <a:pt x="0" y="0"/>
                </a:lnTo>
                <a:close/>
              </a:path>
            </a:pathLst>
          </a:custGeom>
          <a:blipFill>
            <a:blip r:embed="rId2"/>
            <a:stretch>
              <a:fillRect/>
            </a:stretch>
          </a:blipFill>
        </p:spPr>
      </p:sp>
      <p:sp>
        <p:nvSpPr>
          <p:cNvPr id="8" name="TextBox 5">
            <a:extLst>
              <a:ext uri="{FF2B5EF4-FFF2-40B4-BE49-F238E27FC236}">
                <a16:creationId xmlns:a16="http://schemas.microsoft.com/office/drawing/2014/main" id="{02F703F6-1C0E-7D99-F1AD-0A793A277DB3}"/>
              </a:ext>
            </a:extLst>
          </p:cNvPr>
          <p:cNvSpPr txBox="1"/>
          <p:nvPr/>
        </p:nvSpPr>
        <p:spPr>
          <a:xfrm>
            <a:off x="3326730" y="5652665"/>
            <a:ext cx="11253540" cy="1315745"/>
          </a:xfrm>
          <a:prstGeom prst="rect">
            <a:avLst/>
          </a:prstGeom>
        </p:spPr>
        <p:txBody>
          <a:bodyPr wrap="square" lIns="0" tIns="0" rIns="0" bIns="0" rtlCol="0" anchor="t">
            <a:spAutoFit/>
          </a:bodyPr>
          <a:lstStyle/>
          <a:p>
            <a:pPr marL="0" lvl="0" indent="0" algn="ctr">
              <a:lnSpc>
                <a:spcPts val="10799"/>
              </a:lnSpc>
              <a:spcBef>
                <a:spcPct val="0"/>
              </a:spcBef>
            </a:pPr>
            <a:r>
              <a:rPr lang="en-US" sz="7200" u="sng" spc="-254" dirty="0">
                <a:solidFill>
                  <a:schemeClr val="tx2">
                    <a:lumMod val="75000"/>
                  </a:schemeClr>
                </a:solidFill>
                <a:latin typeface="Aharoni" panose="02010803020104030203" pitchFamily="2" charset="-79"/>
                <a:cs typeface="Aharoni" panose="02010803020104030203" pitchFamily="2" charset="-79"/>
                <a:sym typeface="Lilita One"/>
              </a:rPr>
              <a:t>Problem Statement</a:t>
            </a:r>
          </a:p>
        </p:txBody>
      </p:sp>
      <p:sp>
        <p:nvSpPr>
          <p:cNvPr id="3" name="Freeform 22">
            <a:extLst>
              <a:ext uri="{FF2B5EF4-FFF2-40B4-BE49-F238E27FC236}">
                <a16:creationId xmlns:a16="http://schemas.microsoft.com/office/drawing/2014/main" id="{2ABE8CC6-E68E-B0FF-533C-46B5116544FF}"/>
              </a:ext>
            </a:extLst>
          </p:cNvPr>
          <p:cNvSpPr/>
          <p:nvPr/>
        </p:nvSpPr>
        <p:spPr>
          <a:xfrm>
            <a:off x="13106400" y="4556894"/>
            <a:ext cx="1600200" cy="1735974"/>
          </a:xfrm>
          <a:custGeom>
            <a:avLst/>
            <a:gdLst/>
            <a:ahLst/>
            <a:cxnLst/>
            <a:rect l="l" t="t" r="r" b="b"/>
            <a:pathLst>
              <a:path w="1318560" h="1318560">
                <a:moveTo>
                  <a:pt x="0" y="0"/>
                </a:moveTo>
                <a:lnTo>
                  <a:pt x="1318560" y="0"/>
                </a:lnTo>
                <a:lnTo>
                  <a:pt x="1318560" y="1318559"/>
                </a:lnTo>
                <a:lnTo>
                  <a:pt x="0" y="13185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141E65B8-D104-CEC3-3F21-61069AD4D84E}"/>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7BF73FC1-0BFC-9CFF-3756-AD43CAB688AE}"/>
              </a:ext>
            </a:extLst>
          </p:cNvPr>
          <p:cNvGrpSpPr/>
          <p:nvPr/>
        </p:nvGrpSpPr>
        <p:grpSpPr>
          <a:xfrm>
            <a:off x="8610600" y="-331191"/>
            <a:ext cx="11463801" cy="10618191"/>
            <a:chOff x="-459834" y="-47625"/>
            <a:chExt cx="3019273" cy="2796561"/>
          </a:xfrm>
        </p:grpSpPr>
        <p:sp>
          <p:nvSpPr>
            <p:cNvPr id="5" name="Freeform 5">
              <a:extLst>
                <a:ext uri="{FF2B5EF4-FFF2-40B4-BE49-F238E27FC236}">
                  <a16:creationId xmlns:a16="http://schemas.microsoft.com/office/drawing/2014/main" id="{EC043EE5-24C2-EE93-2800-98297AD0FA76}"/>
                </a:ext>
              </a:extLst>
            </p:cNvPr>
            <p:cNvSpPr/>
            <p:nvPr/>
          </p:nvSpPr>
          <p:spPr>
            <a:xfrm>
              <a:off x="-459834" y="39082"/>
              <a:ext cx="2559439" cy="2709854"/>
            </a:xfrm>
            <a:custGeom>
              <a:avLst/>
              <a:gdLst/>
              <a:ahLst/>
              <a:cxnLst/>
              <a:rect l="l" t="t" r="r" b="b"/>
              <a:pathLst>
                <a:path w="2559439" h="2709854">
                  <a:moveTo>
                    <a:pt x="0" y="0"/>
                  </a:moveTo>
                  <a:lnTo>
                    <a:pt x="2559439" y="0"/>
                  </a:lnTo>
                  <a:lnTo>
                    <a:pt x="2559439" y="2709854"/>
                  </a:lnTo>
                  <a:lnTo>
                    <a:pt x="0" y="2709854"/>
                  </a:lnTo>
                  <a:close/>
                </a:path>
              </a:pathLst>
            </a:custGeom>
            <a:solidFill>
              <a:srgbClr val="74BFEF"/>
            </a:solidFill>
          </p:spPr>
        </p:sp>
        <p:sp>
          <p:nvSpPr>
            <p:cNvPr id="6" name="TextBox 6">
              <a:extLst>
                <a:ext uri="{FF2B5EF4-FFF2-40B4-BE49-F238E27FC236}">
                  <a16:creationId xmlns:a16="http://schemas.microsoft.com/office/drawing/2014/main" id="{8DA9E1CF-1784-7717-ABF5-A3D2189A490F}"/>
                </a:ext>
              </a:extLst>
            </p:cNvPr>
            <p:cNvSpPr txBox="1"/>
            <p:nvPr/>
          </p:nvSpPr>
          <p:spPr>
            <a:xfrm>
              <a:off x="0" y="-47625"/>
              <a:ext cx="2559439" cy="2757479"/>
            </a:xfrm>
            <a:prstGeom prst="rect">
              <a:avLst/>
            </a:prstGeom>
          </p:spPr>
          <p:txBody>
            <a:bodyPr lIns="50800" tIns="50800" rIns="50800" bIns="50800" rtlCol="0" anchor="ctr"/>
            <a:lstStyle/>
            <a:p>
              <a:pPr algn="ctr">
                <a:lnSpc>
                  <a:spcPts val="2600"/>
                </a:lnSpc>
              </a:pPr>
              <a:endParaRPr/>
            </a:p>
          </p:txBody>
        </p:sp>
      </p:grpSp>
      <p:sp>
        <p:nvSpPr>
          <p:cNvPr id="23" name="TextBox 4">
            <a:extLst>
              <a:ext uri="{FF2B5EF4-FFF2-40B4-BE49-F238E27FC236}">
                <a16:creationId xmlns:a16="http://schemas.microsoft.com/office/drawing/2014/main" id="{24DDCA1A-769E-7141-ACB3-519CBB9B1101}"/>
              </a:ext>
            </a:extLst>
          </p:cNvPr>
          <p:cNvSpPr txBox="1"/>
          <p:nvPr/>
        </p:nvSpPr>
        <p:spPr>
          <a:xfrm>
            <a:off x="11777767" y="-75183"/>
            <a:ext cx="3248153" cy="1102866"/>
          </a:xfrm>
          <a:prstGeom prst="rect">
            <a:avLst/>
          </a:prstGeom>
        </p:spPr>
        <p:txBody>
          <a:bodyPr wrap="square" lIns="0" tIns="0" rIns="0" bIns="0" rtlCol="0" anchor="t">
            <a:spAutoFit/>
          </a:bodyPr>
          <a:lstStyle/>
          <a:p>
            <a:pPr marL="0" lvl="0" indent="0" algn="r">
              <a:lnSpc>
                <a:spcPts val="8640"/>
              </a:lnSpc>
              <a:spcBef>
                <a:spcPct val="0"/>
              </a:spcBef>
            </a:pPr>
            <a:r>
              <a:rPr lang="en-US" sz="7200" u="sng" spc="-254" dirty="0">
                <a:solidFill>
                  <a:schemeClr val="tx2">
                    <a:lumMod val="75000"/>
                  </a:schemeClr>
                </a:solidFill>
                <a:latin typeface="Aharoni" panose="02010803020104030203" pitchFamily="2" charset="-79"/>
                <a:cs typeface="Aharoni" panose="02010803020104030203" pitchFamily="2" charset="-79"/>
                <a:sym typeface="Lilita One"/>
              </a:rPr>
              <a:t>Schema</a:t>
            </a:r>
          </a:p>
        </p:txBody>
      </p:sp>
      <p:pic>
        <p:nvPicPr>
          <p:cNvPr id="8" name="Picture 7">
            <a:extLst>
              <a:ext uri="{FF2B5EF4-FFF2-40B4-BE49-F238E27FC236}">
                <a16:creationId xmlns:a16="http://schemas.microsoft.com/office/drawing/2014/main" id="{FB927BB4-683C-145C-8476-680C83B2D9F6}"/>
              </a:ext>
            </a:extLst>
          </p:cNvPr>
          <p:cNvPicPr>
            <a:picLocks noChangeAspect="1"/>
          </p:cNvPicPr>
          <p:nvPr/>
        </p:nvPicPr>
        <p:blipFill>
          <a:blip r:embed="rId3"/>
          <a:stretch>
            <a:fillRect/>
          </a:stretch>
        </p:blipFill>
        <p:spPr>
          <a:xfrm>
            <a:off x="8610600" y="1283691"/>
            <a:ext cx="9717869" cy="8308656"/>
          </a:xfrm>
          <a:prstGeom prst="rect">
            <a:avLst/>
          </a:prstGeom>
        </p:spPr>
      </p:pic>
      <p:sp>
        <p:nvSpPr>
          <p:cNvPr id="13" name="Freeform 12">
            <a:extLst>
              <a:ext uri="{FF2B5EF4-FFF2-40B4-BE49-F238E27FC236}">
                <a16:creationId xmlns:a16="http://schemas.microsoft.com/office/drawing/2014/main" id="{539CBBCB-4EF0-A3C1-9E99-459202925D48}"/>
              </a:ext>
            </a:extLst>
          </p:cNvPr>
          <p:cNvSpPr/>
          <p:nvPr/>
        </p:nvSpPr>
        <p:spPr>
          <a:xfrm>
            <a:off x="1828800" y="2409059"/>
            <a:ext cx="5721668" cy="6781800"/>
          </a:xfrm>
          <a:custGeom>
            <a:avLst/>
            <a:gdLst/>
            <a:ahLst/>
            <a:cxnLst/>
            <a:rect l="l" t="t" r="r" b="b"/>
            <a:pathLst>
              <a:path w="1926185" h="1846729">
                <a:moveTo>
                  <a:pt x="0" y="0"/>
                </a:moveTo>
                <a:lnTo>
                  <a:pt x="1926184" y="0"/>
                </a:lnTo>
                <a:lnTo>
                  <a:pt x="1926184" y="1846730"/>
                </a:lnTo>
                <a:lnTo>
                  <a:pt x="0" y="1846730"/>
                </a:lnTo>
                <a:lnTo>
                  <a:pt x="0" y="0"/>
                </a:lnTo>
                <a:close/>
              </a:path>
            </a:pathLst>
          </a:custGeom>
          <a:blipFill>
            <a:blip r:embed="rId4"/>
            <a:stretch>
              <a:fillRect/>
            </a:stretch>
          </a:blipFill>
        </p:spPr>
      </p:sp>
      <p:sp>
        <p:nvSpPr>
          <p:cNvPr id="14" name="Freeform 4">
            <a:extLst>
              <a:ext uri="{FF2B5EF4-FFF2-40B4-BE49-F238E27FC236}">
                <a16:creationId xmlns:a16="http://schemas.microsoft.com/office/drawing/2014/main" id="{7B9E1D58-98CF-5E73-E50D-1972A0F6686E}"/>
              </a:ext>
            </a:extLst>
          </p:cNvPr>
          <p:cNvSpPr/>
          <p:nvPr/>
        </p:nvSpPr>
        <p:spPr>
          <a:xfrm>
            <a:off x="838200" y="876300"/>
            <a:ext cx="1532759" cy="1532759"/>
          </a:xfrm>
          <a:custGeom>
            <a:avLst/>
            <a:gdLst/>
            <a:ahLst/>
            <a:cxnLst/>
            <a:rect l="l" t="t" r="r" b="b"/>
            <a:pathLst>
              <a:path w="1532759" h="1532759">
                <a:moveTo>
                  <a:pt x="0" y="0"/>
                </a:moveTo>
                <a:lnTo>
                  <a:pt x="1532759" y="0"/>
                </a:lnTo>
                <a:lnTo>
                  <a:pt x="1532759" y="1532759"/>
                </a:lnTo>
                <a:lnTo>
                  <a:pt x="0" y="15327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48530241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2021490" y="2164842"/>
            <a:ext cx="12647864" cy="9305234"/>
          </a:xfrm>
          <a:custGeom>
            <a:avLst/>
            <a:gdLst/>
            <a:ahLst/>
            <a:cxnLst/>
            <a:rect l="l" t="t" r="r" b="b"/>
            <a:pathLst>
              <a:path w="12647864" h="9305234">
                <a:moveTo>
                  <a:pt x="0" y="0"/>
                </a:moveTo>
                <a:lnTo>
                  <a:pt x="12647865" y="0"/>
                </a:lnTo>
                <a:lnTo>
                  <a:pt x="12647865" y="9305234"/>
                </a:lnTo>
                <a:lnTo>
                  <a:pt x="0" y="9305234"/>
                </a:lnTo>
                <a:lnTo>
                  <a:pt x="0" y="0"/>
                </a:lnTo>
                <a:close/>
              </a:path>
            </a:pathLst>
          </a:custGeom>
          <a:blipFill>
            <a:blip r:embed="rId3"/>
            <a:stretch>
              <a:fillRect l="-6826" r="-6826" b="-3307"/>
            </a:stretch>
          </a:blipFill>
        </p:spPr>
      </p:sp>
      <p:grpSp>
        <p:nvGrpSpPr>
          <p:cNvPr id="4" name="Group 4"/>
          <p:cNvGrpSpPr/>
          <p:nvPr/>
        </p:nvGrpSpPr>
        <p:grpSpPr>
          <a:xfrm>
            <a:off x="8570131" y="0"/>
            <a:ext cx="9717869" cy="10288976"/>
            <a:chOff x="0" y="0"/>
            <a:chExt cx="2559439" cy="2709854"/>
          </a:xfrm>
        </p:grpSpPr>
        <p:sp>
          <p:nvSpPr>
            <p:cNvPr id="5" name="Freeform 5"/>
            <p:cNvSpPr/>
            <p:nvPr/>
          </p:nvSpPr>
          <p:spPr>
            <a:xfrm>
              <a:off x="0" y="0"/>
              <a:ext cx="2559439" cy="2709854"/>
            </a:xfrm>
            <a:custGeom>
              <a:avLst/>
              <a:gdLst/>
              <a:ahLst/>
              <a:cxnLst/>
              <a:rect l="l" t="t" r="r" b="b"/>
              <a:pathLst>
                <a:path w="2559439" h="2709854">
                  <a:moveTo>
                    <a:pt x="0" y="0"/>
                  </a:moveTo>
                  <a:lnTo>
                    <a:pt x="2559439" y="0"/>
                  </a:lnTo>
                  <a:lnTo>
                    <a:pt x="2559439" y="2709854"/>
                  </a:lnTo>
                  <a:lnTo>
                    <a:pt x="0" y="2709854"/>
                  </a:lnTo>
                  <a:close/>
                </a:path>
              </a:pathLst>
            </a:custGeom>
            <a:solidFill>
              <a:srgbClr val="74BFEF"/>
            </a:solidFill>
          </p:spPr>
        </p:sp>
        <p:sp>
          <p:nvSpPr>
            <p:cNvPr id="6" name="TextBox 6"/>
            <p:cNvSpPr txBox="1"/>
            <p:nvPr/>
          </p:nvSpPr>
          <p:spPr>
            <a:xfrm>
              <a:off x="0" y="-47625"/>
              <a:ext cx="2559439" cy="2757479"/>
            </a:xfrm>
            <a:prstGeom prst="rect">
              <a:avLst/>
            </a:prstGeom>
          </p:spPr>
          <p:txBody>
            <a:bodyPr lIns="50800" tIns="50800" rIns="50800" bIns="50800" rtlCol="0" anchor="ctr"/>
            <a:lstStyle/>
            <a:p>
              <a:pPr algn="ctr">
                <a:lnSpc>
                  <a:spcPts val="2600"/>
                </a:lnSpc>
              </a:pPr>
              <a:endParaRPr/>
            </a:p>
          </p:txBody>
        </p:sp>
      </p:grpSp>
      <p:sp>
        <p:nvSpPr>
          <p:cNvPr id="22" name="TextBox 22"/>
          <p:cNvSpPr txBox="1"/>
          <p:nvPr/>
        </p:nvSpPr>
        <p:spPr>
          <a:xfrm>
            <a:off x="9294392" y="984007"/>
            <a:ext cx="8269345" cy="7879080"/>
          </a:xfrm>
          <a:prstGeom prst="rect">
            <a:avLst/>
          </a:prstGeom>
        </p:spPr>
        <p:txBody>
          <a:bodyPr wrap="square" lIns="0" tIns="0" rIns="0" bIns="0" rtlCol="0" anchor="t">
            <a:spAutoFit/>
          </a:bodyPr>
          <a:lstStyle/>
          <a:p>
            <a:pPr algn="l"/>
            <a:r>
              <a:rPr lang="en-IN" sz="3200" dirty="0">
                <a:latin typeface="Times New Roman"/>
                <a:cs typeface="Times New Roman"/>
              </a:rPr>
              <a:t>● </a:t>
            </a:r>
            <a:r>
              <a:rPr lang="en-IN" sz="3200" b="1" dirty="0" err="1">
                <a:latin typeface="Times New Roman"/>
                <a:cs typeface="Times New Roman"/>
              </a:rPr>
              <a:t>comments_id</a:t>
            </a:r>
            <a:r>
              <a:rPr lang="en-IN" sz="3200" b="1" dirty="0">
                <a:latin typeface="Times New Roman"/>
                <a:cs typeface="Times New Roman"/>
              </a:rPr>
              <a:t> : </a:t>
            </a:r>
            <a:r>
              <a:rPr lang="en-IN" sz="3200" dirty="0">
                <a:latin typeface="Times New Roman"/>
                <a:cs typeface="Times New Roman"/>
              </a:rPr>
              <a:t>unique identifier for each comment</a:t>
            </a:r>
          </a:p>
          <a:p>
            <a:pPr algn="l"/>
            <a:r>
              <a:rPr lang="en-US" sz="3200" dirty="0">
                <a:latin typeface="Times New Roman"/>
                <a:cs typeface="Times New Roman"/>
              </a:rPr>
              <a:t>● </a:t>
            </a:r>
            <a:r>
              <a:rPr lang="en-US" sz="3200" b="1" dirty="0" err="1">
                <a:latin typeface="Times New Roman"/>
                <a:cs typeface="Times New Roman"/>
              </a:rPr>
              <a:t>comment_text</a:t>
            </a:r>
            <a:r>
              <a:rPr lang="en-US" sz="3200" b="1" dirty="0">
                <a:latin typeface="Times New Roman"/>
                <a:cs typeface="Times New Roman"/>
              </a:rPr>
              <a:t> : </a:t>
            </a:r>
            <a:r>
              <a:rPr lang="en-US" sz="3200" dirty="0">
                <a:latin typeface="Times New Roman"/>
                <a:cs typeface="Times New Roman"/>
              </a:rPr>
              <a:t>text content of a given comment</a:t>
            </a:r>
          </a:p>
          <a:p>
            <a:pPr algn="l"/>
            <a:r>
              <a:rPr lang="en-IN" sz="3200" dirty="0">
                <a:latin typeface="Times New Roman"/>
                <a:cs typeface="Times New Roman"/>
              </a:rPr>
              <a:t>● </a:t>
            </a:r>
            <a:r>
              <a:rPr lang="en-IN" sz="3200" b="1" dirty="0" err="1">
                <a:latin typeface="Times New Roman"/>
                <a:cs typeface="Times New Roman"/>
              </a:rPr>
              <a:t>user_id</a:t>
            </a:r>
            <a:r>
              <a:rPr lang="en-IN" sz="3200" b="1" dirty="0">
                <a:latin typeface="Times New Roman"/>
                <a:cs typeface="Times New Roman"/>
              </a:rPr>
              <a:t> : </a:t>
            </a:r>
            <a:r>
              <a:rPr lang="en-IN" sz="3200" dirty="0">
                <a:latin typeface="Times New Roman"/>
                <a:cs typeface="Times New Roman"/>
              </a:rPr>
              <a:t>unique identifier for each user</a:t>
            </a:r>
          </a:p>
          <a:p>
            <a:pPr algn="l"/>
            <a:r>
              <a:rPr lang="en-US" sz="3200" b="1" dirty="0">
                <a:latin typeface="Times New Roman"/>
                <a:cs typeface="Times New Roman"/>
              </a:rPr>
              <a:t>● </a:t>
            </a:r>
            <a:r>
              <a:rPr lang="en-US" sz="3200" b="1" dirty="0" err="1">
                <a:latin typeface="Times New Roman"/>
                <a:cs typeface="Times New Roman"/>
              </a:rPr>
              <a:t>photo_id</a:t>
            </a:r>
            <a:r>
              <a:rPr lang="en-US" sz="3200" b="1" dirty="0">
                <a:latin typeface="Times New Roman"/>
                <a:cs typeface="Times New Roman"/>
              </a:rPr>
              <a:t> : </a:t>
            </a:r>
            <a:r>
              <a:rPr lang="en-US" sz="3200" dirty="0">
                <a:latin typeface="Times New Roman"/>
                <a:cs typeface="Times New Roman"/>
              </a:rPr>
              <a:t>unique identifier for each photo</a:t>
            </a:r>
          </a:p>
          <a:p>
            <a:pPr algn="l"/>
            <a:r>
              <a:rPr lang="en-US" sz="3200" dirty="0">
                <a:latin typeface="Times New Roman"/>
                <a:cs typeface="Times New Roman"/>
              </a:rPr>
              <a:t>● </a:t>
            </a:r>
            <a:r>
              <a:rPr lang="en-US" sz="3200" b="1" dirty="0" err="1">
                <a:latin typeface="Times New Roman"/>
                <a:cs typeface="Times New Roman"/>
              </a:rPr>
              <a:t>created_at</a:t>
            </a:r>
            <a:r>
              <a:rPr lang="en-US" sz="3200" b="1" dirty="0">
                <a:latin typeface="Times New Roman"/>
                <a:cs typeface="Times New Roman"/>
              </a:rPr>
              <a:t> : </a:t>
            </a:r>
            <a:r>
              <a:rPr lang="en-US" sz="3200" dirty="0">
                <a:latin typeface="Times New Roman"/>
                <a:cs typeface="Times New Roman"/>
              </a:rPr>
              <a:t>date of interaction in the form like, photos, tags</a:t>
            </a:r>
          </a:p>
          <a:p>
            <a:pPr algn="l"/>
            <a:r>
              <a:rPr lang="en-US" sz="3200" dirty="0">
                <a:latin typeface="Times New Roman"/>
                <a:cs typeface="Times New Roman"/>
              </a:rPr>
              <a:t>● </a:t>
            </a:r>
            <a:r>
              <a:rPr lang="en-US" sz="3200" b="1" dirty="0" err="1">
                <a:latin typeface="Times New Roman"/>
                <a:cs typeface="Times New Roman"/>
              </a:rPr>
              <a:t>follower_id</a:t>
            </a:r>
            <a:r>
              <a:rPr lang="en-US" sz="3200" b="1" dirty="0">
                <a:latin typeface="Times New Roman"/>
                <a:cs typeface="Times New Roman"/>
              </a:rPr>
              <a:t> : </a:t>
            </a:r>
            <a:r>
              <a:rPr lang="en-US" sz="3200" dirty="0" err="1">
                <a:latin typeface="Times New Roman"/>
                <a:cs typeface="Times New Roman"/>
              </a:rPr>
              <a:t>user_id</a:t>
            </a:r>
            <a:r>
              <a:rPr lang="en-US" sz="3200" dirty="0">
                <a:latin typeface="Times New Roman"/>
                <a:cs typeface="Times New Roman"/>
              </a:rPr>
              <a:t> of the follower for a certain user</a:t>
            </a:r>
          </a:p>
          <a:p>
            <a:pPr algn="l"/>
            <a:r>
              <a:rPr lang="en-US" sz="3200" dirty="0">
                <a:latin typeface="Times New Roman"/>
                <a:cs typeface="Times New Roman"/>
              </a:rPr>
              <a:t>● </a:t>
            </a:r>
            <a:r>
              <a:rPr lang="en-US" sz="3200" b="1" dirty="0" err="1">
                <a:latin typeface="Times New Roman"/>
                <a:cs typeface="Times New Roman"/>
              </a:rPr>
              <a:t>followee_id</a:t>
            </a:r>
            <a:r>
              <a:rPr lang="en-US" sz="3200" b="1" dirty="0">
                <a:latin typeface="Times New Roman"/>
                <a:cs typeface="Times New Roman"/>
              </a:rPr>
              <a:t> : </a:t>
            </a:r>
            <a:r>
              <a:rPr lang="en-US" sz="3200" dirty="0" err="1">
                <a:latin typeface="Times New Roman"/>
                <a:cs typeface="Times New Roman"/>
              </a:rPr>
              <a:t>user_id</a:t>
            </a:r>
            <a:r>
              <a:rPr lang="en-US" sz="3200" dirty="0">
                <a:latin typeface="Times New Roman"/>
                <a:cs typeface="Times New Roman"/>
              </a:rPr>
              <a:t> of </a:t>
            </a:r>
            <a:r>
              <a:rPr lang="en-US" sz="3200" dirty="0" err="1">
                <a:latin typeface="Times New Roman"/>
                <a:cs typeface="Times New Roman"/>
              </a:rPr>
              <a:t>followee</a:t>
            </a:r>
            <a:r>
              <a:rPr lang="en-US" sz="3200" dirty="0">
                <a:latin typeface="Times New Roman"/>
                <a:cs typeface="Times New Roman"/>
              </a:rPr>
              <a:t> for a certain user</a:t>
            </a:r>
          </a:p>
          <a:p>
            <a:pPr algn="l"/>
            <a:r>
              <a:rPr lang="en-IN" sz="3200" dirty="0">
                <a:latin typeface="Times New Roman"/>
                <a:cs typeface="Times New Roman"/>
              </a:rPr>
              <a:t>● </a:t>
            </a:r>
            <a:r>
              <a:rPr lang="en-IN" sz="3200" b="1" dirty="0" err="1">
                <a:latin typeface="Times New Roman"/>
                <a:cs typeface="Times New Roman"/>
              </a:rPr>
              <a:t>tag_id</a:t>
            </a:r>
            <a:r>
              <a:rPr lang="en-IN" sz="3200" b="1" dirty="0">
                <a:latin typeface="Times New Roman"/>
                <a:cs typeface="Times New Roman"/>
              </a:rPr>
              <a:t> : </a:t>
            </a:r>
            <a:r>
              <a:rPr lang="en-IN" sz="3200" dirty="0">
                <a:latin typeface="Times New Roman"/>
                <a:cs typeface="Times New Roman"/>
              </a:rPr>
              <a:t>unique identifier for each tag</a:t>
            </a:r>
          </a:p>
          <a:p>
            <a:pPr algn="l"/>
            <a:r>
              <a:rPr lang="en-US" sz="3200" dirty="0">
                <a:latin typeface="Times New Roman"/>
                <a:cs typeface="Times New Roman"/>
              </a:rPr>
              <a:t>● </a:t>
            </a:r>
            <a:r>
              <a:rPr lang="en-US" sz="3200" b="1" dirty="0" err="1">
                <a:latin typeface="Times New Roman"/>
                <a:cs typeface="Times New Roman"/>
              </a:rPr>
              <a:t>image_url</a:t>
            </a:r>
            <a:r>
              <a:rPr lang="en-US" sz="3200" b="1" dirty="0">
                <a:latin typeface="Times New Roman"/>
                <a:cs typeface="Times New Roman"/>
              </a:rPr>
              <a:t> : </a:t>
            </a:r>
            <a:r>
              <a:rPr lang="en-US" sz="3200" dirty="0">
                <a:latin typeface="Times New Roman"/>
                <a:cs typeface="Times New Roman"/>
              </a:rPr>
              <a:t>link to the image posted on the platform</a:t>
            </a:r>
          </a:p>
          <a:p>
            <a:pPr algn="l"/>
            <a:r>
              <a:rPr lang="en-US" sz="3200" dirty="0">
                <a:latin typeface="Times New Roman"/>
                <a:cs typeface="Times New Roman"/>
              </a:rPr>
              <a:t>● </a:t>
            </a:r>
            <a:r>
              <a:rPr lang="en-US" sz="3200" b="1" dirty="0">
                <a:latin typeface="Times New Roman"/>
                <a:cs typeface="Times New Roman"/>
              </a:rPr>
              <a:t>username : </a:t>
            </a:r>
            <a:r>
              <a:rPr lang="en-US" sz="3200" dirty="0">
                <a:latin typeface="Times New Roman"/>
                <a:cs typeface="Times New Roman"/>
              </a:rPr>
              <a:t>username chosen by the user</a:t>
            </a:r>
            <a:endParaRPr lang="en-IN" sz="3200" dirty="0">
              <a:latin typeface="Times New Roman"/>
              <a:cs typeface="Times New Roman"/>
            </a:endParaRPr>
          </a:p>
        </p:txBody>
      </p:sp>
      <p:sp>
        <p:nvSpPr>
          <p:cNvPr id="23" name="TextBox 4">
            <a:extLst>
              <a:ext uri="{FF2B5EF4-FFF2-40B4-BE49-F238E27FC236}">
                <a16:creationId xmlns:a16="http://schemas.microsoft.com/office/drawing/2014/main" id="{00DFC584-07C8-E141-C823-292099C73520}"/>
              </a:ext>
            </a:extLst>
          </p:cNvPr>
          <p:cNvSpPr txBox="1"/>
          <p:nvPr/>
        </p:nvSpPr>
        <p:spPr>
          <a:xfrm>
            <a:off x="228600" y="398108"/>
            <a:ext cx="7286753" cy="1102866"/>
          </a:xfrm>
          <a:prstGeom prst="rect">
            <a:avLst/>
          </a:prstGeom>
        </p:spPr>
        <p:txBody>
          <a:bodyPr lIns="0" tIns="0" rIns="0" bIns="0" rtlCol="0" anchor="t">
            <a:spAutoFit/>
          </a:bodyPr>
          <a:lstStyle/>
          <a:p>
            <a:pPr marL="0" lvl="0" indent="0" algn="r">
              <a:lnSpc>
                <a:spcPts val="8640"/>
              </a:lnSpc>
              <a:spcBef>
                <a:spcPct val="0"/>
              </a:spcBef>
            </a:pPr>
            <a:r>
              <a:rPr lang="en-US" sz="7200" u="sng" spc="-254" dirty="0">
                <a:solidFill>
                  <a:schemeClr val="tx2">
                    <a:lumMod val="75000"/>
                  </a:schemeClr>
                </a:solidFill>
                <a:latin typeface="Aharoni" panose="02010803020104030203" pitchFamily="2" charset="-79"/>
                <a:cs typeface="Aharoni" panose="02010803020104030203" pitchFamily="2" charset="-79"/>
                <a:sym typeface="Lilita One"/>
              </a:rPr>
              <a:t>Data Overview</a:t>
            </a:r>
          </a:p>
        </p:txBody>
      </p:sp>
      <p:sp>
        <p:nvSpPr>
          <p:cNvPr id="7" name="Freeform 10">
            <a:extLst>
              <a:ext uri="{FF2B5EF4-FFF2-40B4-BE49-F238E27FC236}">
                <a16:creationId xmlns:a16="http://schemas.microsoft.com/office/drawing/2014/main" id="{01033575-83CB-4BBD-B77B-4FB937874748}"/>
              </a:ext>
            </a:extLst>
          </p:cNvPr>
          <p:cNvSpPr/>
          <p:nvPr/>
        </p:nvSpPr>
        <p:spPr>
          <a:xfrm>
            <a:off x="15849600" y="8953500"/>
            <a:ext cx="2169823" cy="1171704"/>
          </a:xfrm>
          <a:custGeom>
            <a:avLst/>
            <a:gdLst/>
            <a:ahLst/>
            <a:cxnLst/>
            <a:rect l="l" t="t" r="r" b="b"/>
            <a:pathLst>
              <a:path w="2169823" h="1171704">
                <a:moveTo>
                  <a:pt x="0" y="0"/>
                </a:moveTo>
                <a:lnTo>
                  <a:pt x="2169823" y="0"/>
                </a:lnTo>
                <a:lnTo>
                  <a:pt x="2169823" y="1171705"/>
                </a:lnTo>
                <a:lnTo>
                  <a:pt x="0" y="11717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3">
            <a:extLst>
              <a:ext uri="{FF2B5EF4-FFF2-40B4-BE49-F238E27FC236}">
                <a16:creationId xmlns:a16="http://schemas.microsoft.com/office/drawing/2014/main" id="{E9BA9D63-7C4E-EFF1-615B-335EE2ED71F1}"/>
              </a:ext>
            </a:extLst>
          </p:cNvPr>
          <p:cNvSpPr/>
          <p:nvPr/>
        </p:nvSpPr>
        <p:spPr>
          <a:xfrm flipH="1">
            <a:off x="2365738" y="3352745"/>
            <a:ext cx="4006034" cy="3787677"/>
          </a:xfrm>
          <a:custGeom>
            <a:avLst/>
            <a:gdLst/>
            <a:ahLst/>
            <a:cxnLst/>
            <a:rect l="l" t="t" r="r" b="b"/>
            <a:pathLst>
              <a:path w="8676484" h="8050615">
                <a:moveTo>
                  <a:pt x="8676483" y="0"/>
                </a:moveTo>
                <a:lnTo>
                  <a:pt x="0" y="0"/>
                </a:lnTo>
                <a:lnTo>
                  <a:pt x="0" y="8050614"/>
                </a:lnTo>
                <a:lnTo>
                  <a:pt x="8676483" y="8050614"/>
                </a:lnTo>
                <a:lnTo>
                  <a:pt x="8676483" y="0"/>
                </a:lnTo>
                <a:close/>
              </a:path>
            </a:pathLst>
          </a:custGeom>
          <a:blipFill>
            <a:blip r:embed="rId6"/>
            <a:stretch>
              <a:fillRect t="-1125" b="-1125"/>
            </a:stretch>
          </a:blipFill>
        </p:spPr>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BAF5DF01-E51B-077D-674D-C672630159E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0C54CDE-4601-2C45-FAE9-37581F3A06BF}"/>
              </a:ext>
            </a:extLst>
          </p:cNvPr>
          <p:cNvSpPr/>
          <p:nvPr/>
        </p:nvSpPr>
        <p:spPr>
          <a:xfrm>
            <a:off x="-2021490" y="2164842"/>
            <a:ext cx="12647864" cy="9305234"/>
          </a:xfrm>
          <a:custGeom>
            <a:avLst/>
            <a:gdLst/>
            <a:ahLst/>
            <a:cxnLst/>
            <a:rect l="l" t="t" r="r" b="b"/>
            <a:pathLst>
              <a:path w="12647864" h="9305234">
                <a:moveTo>
                  <a:pt x="0" y="0"/>
                </a:moveTo>
                <a:lnTo>
                  <a:pt x="12647865" y="0"/>
                </a:lnTo>
                <a:lnTo>
                  <a:pt x="12647865" y="9305234"/>
                </a:lnTo>
                <a:lnTo>
                  <a:pt x="0" y="9305234"/>
                </a:lnTo>
                <a:lnTo>
                  <a:pt x="0" y="0"/>
                </a:lnTo>
                <a:close/>
              </a:path>
            </a:pathLst>
          </a:custGeom>
          <a:blipFill>
            <a:blip r:embed="rId3"/>
            <a:stretch>
              <a:fillRect l="-6826" r="-6826" b="-3307"/>
            </a:stretch>
          </a:blipFill>
        </p:spPr>
      </p:sp>
      <p:sp>
        <p:nvSpPr>
          <p:cNvPr id="3" name="Freeform 3">
            <a:extLst>
              <a:ext uri="{FF2B5EF4-FFF2-40B4-BE49-F238E27FC236}">
                <a16:creationId xmlns:a16="http://schemas.microsoft.com/office/drawing/2014/main" id="{8C19BB78-2E7A-276E-4A16-FF12067B095F}"/>
              </a:ext>
            </a:extLst>
          </p:cNvPr>
          <p:cNvSpPr/>
          <p:nvPr/>
        </p:nvSpPr>
        <p:spPr>
          <a:xfrm flipH="1">
            <a:off x="1783161" y="2389713"/>
            <a:ext cx="5038562" cy="4975580"/>
          </a:xfrm>
          <a:custGeom>
            <a:avLst/>
            <a:gdLst/>
            <a:ahLst/>
            <a:cxnLst/>
            <a:rect l="l" t="t" r="r" b="b"/>
            <a:pathLst>
              <a:path w="5038562" h="4975580">
                <a:moveTo>
                  <a:pt x="5038561" y="0"/>
                </a:moveTo>
                <a:lnTo>
                  <a:pt x="0" y="0"/>
                </a:lnTo>
                <a:lnTo>
                  <a:pt x="0" y="4975579"/>
                </a:lnTo>
                <a:lnTo>
                  <a:pt x="5038561" y="4975579"/>
                </a:lnTo>
                <a:lnTo>
                  <a:pt x="5038561" y="0"/>
                </a:lnTo>
                <a:close/>
              </a:path>
            </a:pathLst>
          </a:custGeom>
          <a:blipFill>
            <a:blip r:embed="rId4"/>
            <a:stretch>
              <a:fillRect/>
            </a:stretch>
          </a:blipFill>
        </p:spPr>
      </p:sp>
      <p:grpSp>
        <p:nvGrpSpPr>
          <p:cNvPr id="4" name="Group 4">
            <a:extLst>
              <a:ext uri="{FF2B5EF4-FFF2-40B4-BE49-F238E27FC236}">
                <a16:creationId xmlns:a16="http://schemas.microsoft.com/office/drawing/2014/main" id="{D237388F-A807-ECE8-1185-9490DEEA7BAD}"/>
              </a:ext>
            </a:extLst>
          </p:cNvPr>
          <p:cNvGrpSpPr/>
          <p:nvPr/>
        </p:nvGrpSpPr>
        <p:grpSpPr>
          <a:xfrm>
            <a:off x="8570131" y="0"/>
            <a:ext cx="9717869" cy="10288976"/>
            <a:chOff x="0" y="0"/>
            <a:chExt cx="2559439" cy="2709854"/>
          </a:xfrm>
        </p:grpSpPr>
        <p:sp>
          <p:nvSpPr>
            <p:cNvPr id="5" name="Freeform 5">
              <a:extLst>
                <a:ext uri="{FF2B5EF4-FFF2-40B4-BE49-F238E27FC236}">
                  <a16:creationId xmlns:a16="http://schemas.microsoft.com/office/drawing/2014/main" id="{C6A693E1-3805-20A0-A99C-34672FF5A015}"/>
                </a:ext>
              </a:extLst>
            </p:cNvPr>
            <p:cNvSpPr/>
            <p:nvPr/>
          </p:nvSpPr>
          <p:spPr>
            <a:xfrm>
              <a:off x="0" y="0"/>
              <a:ext cx="2559439" cy="2709854"/>
            </a:xfrm>
            <a:custGeom>
              <a:avLst/>
              <a:gdLst/>
              <a:ahLst/>
              <a:cxnLst/>
              <a:rect l="l" t="t" r="r" b="b"/>
              <a:pathLst>
                <a:path w="2559439" h="2709854">
                  <a:moveTo>
                    <a:pt x="0" y="0"/>
                  </a:moveTo>
                  <a:lnTo>
                    <a:pt x="2559439" y="0"/>
                  </a:lnTo>
                  <a:lnTo>
                    <a:pt x="2559439" y="2709854"/>
                  </a:lnTo>
                  <a:lnTo>
                    <a:pt x="0" y="2709854"/>
                  </a:lnTo>
                  <a:close/>
                </a:path>
              </a:pathLst>
            </a:custGeom>
            <a:solidFill>
              <a:srgbClr val="74BFEF"/>
            </a:solidFill>
          </p:spPr>
        </p:sp>
        <p:sp>
          <p:nvSpPr>
            <p:cNvPr id="6" name="TextBox 6">
              <a:extLst>
                <a:ext uri="{FF2B5EF4-FFF2-40B4-BE49-F238E27FC236}">
                  <a16:creationId xmlns:a16="http://schemas.microsoft.com/office/drawing/2014/main" id="{1C3F4CF3-8733-CE02-87CE-6B9526653438}"/>
                </a:ext>
              </a:extLst>
            </p:cNvPr>
            <p:cNvSpPr txBox="1"/>
            <p:nvPr/>
          </p:nvSpPr>
          <p:spPr>
            <a:xfrm>
              <a:off x="0" y="-47625"/>
              <a:ext cx="2559439" cy="2757479"/>
            </a:xfrm>
            <a:prstGeom prst="rect">
              <a:avLst/>
            </a:prstGeom>
          </p:spPr>
          <p:txBody>
            <a:bodyPr lIns="50800" tIns="50800" rIns="50800" bIns="50800" rtlCol="0" anchor="ctr"/>
            <a:lstStyle/>
            <a:p>
              <a:pPr algn="ctr">
                <a:lnSpc>
                  <a:spcPts val="2600"/>
                </a:lnSpc>
              </a:pPr>
              <a:endParaRPr/>
            </a:p>
          </p:txBody>
        </p:sp>
      </p:grpSp>
      <p:sp>
        <p:nvSpPr>
          <p:cNvPr id="22" name="TextBox 22">
            <a:extLst>
              <a:ext uri="{FF2B5EF4-FFF2-40B4-BE49-F238E27FC236}">
                <a16:creationId xmlns:a16="http://schemas.microsoft.com/office/drawing/2014/main" id="{A2C0183D-F1AC-6226-1BAF-D2BAA7BC3A87}"/>
              </a:ext>
            </a:extLst>
          </p:cNvPr>
          <p:cNvSpPr txBox="1"/>
          <p:nvPr/>
        </p:nvSpPr>
        <p:spPr>
          <a:xfrm>
            <a:off x="9120831" y="1863756"/>
            <a:ext cx="8269345" cy="6559488"/>
          </a:xfrm>
          <a:prstGeom prst="rect">
            <a:avLst/>
          </a:prstGeom>
        </p:spPr>
        <p:txBody>
          <a:bodyPr wrap="square" lIns="0" tIns="0" rIns="0" bIns="0" rtlCol="0" anchor="t">
            <a:spAutoFit/>
          </a:bodyPr>
          <a:lstStyle/>
          <a:p>
            <a:pPr marL="577850" marR="0" lvl="0" indent="-457200" algn="l" rtl="0">
              <a:lnSpc>
                <a:spcPct val="150000"/>
              </a:lnSpc>
              <a:spcBef>
                <a:spcPts val="0"/>
              </a:spcBef>
              <a:spcAft>
                <a:spcPts val="0"/>
              </a:spcAft>
              <a:buClr>
                <a:schemeClr val="tx1"/>
              </a:buClr>
              <a:buSzPts val="1700"/>
              <a:buFont typeface="Wingdings" panose="05000000000000000000" pitchFamily="2" charset="2"/>
              <a:buChar char="v"/>
            </a:pPr>
            <a:r>
              <a:rPr lang="en-US" sz="3200" dirty="0">
                <a:latin typeface="Times New Roman"/>
                <a:cs typeface="Times New Roman"/>
                <a:sym typeface="Times New Roman"/>
              </a:rPr>
              <a:t>Total </a:t>
            </a:r>
            <a:r>
              <a:rPr lang="en-US" sz="3200" b="1" dirty="0">
                <a:latin typeface="Times New Roman"/>
                <a:cs typeface="Times New Roman"/>
                <a:sym typeface="Times New Roman"/>
              </a:rPr>
              <a:t>7</a:t>
            </a:r>
            <a:r>
              <a:rPr lang="en-US" sz="3200" dirty="0">
                <a:latin typeface="Times New Roman"/>
                <a:cs typeface="Times New Roman"/>
                <a:sym typeface="Times New Roman"/>
              </a:rPr>
              <a:t> Tables are present in the given dataset.</a:t>
            </a:r>
          </a:p>
          <a:p>
            <a:pPr marL="577850" marR="0" lvl="0" indent="-457200" algn="l" rtl="0">
              <a:lnSpc>
                <a:spcPct val="150000"/>
              </a:lnSpc>
              <a:spcBef>
                <a:spcPts val="0"/>
              </a:spcBef>
              <a:spcAft>
                <a:spcPts val="0"/>
              </a:spcAft>
              <a:buClr>
                <a:schemeClr val="tx1"/>
              </a:buClr>
              <a:buSzPts val="1700"/>
              <a:buFont typeface="Wingdings" panose="05000000000000000000" pitchFamily="2" charset="2"/>
              <a:buChar char="v"/>
            </a:pPr>
            <a:r>
              <a:rPr lang="en-US" sz="3200" b="1" dirty="0">
                <a:latin typeface="Times New Roman"/>
                <a:cs typeface="Times New Roman"/>
                <a:sym typeface="Times New Roman"/>
              </a:rPr>
              <a:t>Tables in dataset- </a:t>
            </a:r>
            <a:r>
              <a:rPr lang="en-US" sz="3200" dirty="0">
                <a:latin typeface="Times New Roman"/>
                <a:cs typeface="Times New Roman"/>
                <a:sym typeface="Times New Roman"/>
              </a:rPr>
              <a:t>users, comments, likes, photos, </a:t>
            </a:r>
            <a:r>
              <a:rPr lang="en-US" sz="3200" dirty="0" err="1">
                <a:latin typeface="Times New Roman"/>
                <a:cs typeface="Times New Roman"/>
                <a:sym typeface="Times New Roman"/>
              </a:rPr>
              <a:t>photo_tags</a:t>
            </a:r>
            <a:r>
              <a:rPr lang="en-US" sz="3200" dirty="0">
                <a:latin typeface="Times New Roman"/>
                <a:cs typeface="Times New Roman"/>
                <a:sym typeface="Times New Roman"/>
              </a:rPr>
              <a:t>, tags, follows.</a:t>
            </a:r>
          </a:p>
          <a:p>
            <a:pPr marL="577850" marR="0" lvl="0" indent="-457200" algn="l" rtl="0">
              <a:lnSpc>
                <a:spcPct val="150000"/>
              </a:lnSpc>
              <a:spcBef>
                <a:spcPts val="0"/>
              </a:spcBef>
              <a:spcAft>
                <a:spcPts val="0"/>
              </a:spcAft>
              <a:buClr>
                <a:schemeClr val="tx1"/>
              </a:buClr>
              <a:buSzPts val="1700"/>
              <a:buFont typeface="Wingdings" panose="05000000000000000000" pitchFamily="2" charset="2"/>
              <a:buChar char="v"/>
            </a:pPr>
            <a:r>
              <a:rPr lang="en-US" sz="3200" dirty="0">
                <a:latin typeface="Times New Roman"/>
                <a:cs typeface="Times New Roman"/>
                <a:sym typeface="Times New Roman"/>
              </a:rPr>
              <a:t>Total number users are </a:t>
            </a:r>
            <a:r>
              <a:rPr lang="en-US" sz="3200" b="1" dirty="0">
                <a:latin typeface="Times New Roman"/>
                <a:cs typeface="Times New Roman"/>
                <a:sym typeface="Times New Roman"/>
              </a:rPr>
              <a:t>100</a:t>
            </a:r>
            <a:r>
              <a:rPr lang="en-US" sz="3200" dirty="0">
                <a:latin typeface="Times New Roman"/>
                <a:cs typeface="Times New Roman"/>
                <a:sym typeface="Times New Roman"/>
              </a:rPr>
              <a:t>.</a:t>
            </a:r>
          </a:p>
          <a:p>
            <a:pPr marL="577850" marR="0" lvl="0" indent="-457200" algn="l" rtl="0">
              <a:lnSpc>
                <a:spcPct val="150000"/>
              </a:lnSpc>
              <a:spcBef>
                <a:spcPts val="0"/>
              </a:spcBef>
              <a:spcAft>
                <a:spcPts val="0"/>
              </a:spcAft>
              <a:buClr>
                <a:schemeClr val="tx1"/>
              </a:buClr>
              <a:buSzPts val="1700"/>
              <a:buFont typeface="Wingdings" panose="05000000000000000000" pitchFamily="2" charset="2"/>
              <a:buChar char="v"/>
            </a:pPr>
            <a:r>
              <a:rPr lang="en-US" sz="3200" dirty="0">
                <a:latin typeface="Times New Roman"/>
                <a:cs typeface="Times New Roman"/>
                <a:sym typeface="Times New Roman"/>
              </a:rPr>
              <a:t>Total number of posts made so far is </a:t>
            </a:r>
            <a:r>
              <a:rPr lang="en-US" sz="3200" b="1" dirty="0">
                <a:latin typeface="Times New Roman"/>
                <a:cs typeface="Times New Roman"/>
                <a:sym typeface="Times New Roman"/>
              </a:rPr>
              <a:t>257</a:t>
            </a:r>
            <a:r>
              <a:rPr lang="en-US" sz="3200" dirty="0">
                <a:latin typeface="Times New Roman"/>
                <a:cs typeface="Times New Roman"/>
                <a:sym typeface="Times New Roman"/>
              </a:rPr>
              <a:t>.</a:t>
            </a:r>
          </a:p>
          <a:p>
            <a:pPr marL="577850" marR="0" lvl="0" indent="-457200" algn="l" rtl="0">
              <a:lnSpc>
                <a:spcPct val="150000"/>
              </a:lnSpc>
              <a:spcBef>
                <a:spcPts val="0"/>
              </a:spcBef>
              <a:spcAft>
                <a:spcPts val="0"/>
              </a:spcAft>
              <a:buClr>
                <a:schemeClr val="tx1"/>
              </a:buClr>
              <a:buSzPts val="1700"/>
              <a:buFont typeface="Wingdings" panose="05000000000000000000" pitchFamily="2" charset="2"/>
              <a:buChar char="v"/>
            </a:pPr>
            <a:r>
              <a:rPr lang="en-US" sz="3200" dirty="0">
                <a:latin typeface="Times New Roman"/>
                <a:cs typeface="Times New Roman"/>
                <a:sym typeface="Times New Roman"/>
              </a:rPr>
              <a:t>Total number of likes posted by the users on posts is </a:t>
            </a:r>
            <a:r>
              <a:rPr lang="en-US" sz="3200" b="1" dirty="0">
                <a:latin typeface="Times New Roman"/>
                <a:cs typeface="Times New Roman"/>
                <a:sym typeface="Times New Roman"/>
              </a:rPr>
              <a:t>8782</a:t>
            </a:r>
            <a:r>
              <a:rPr lang="en-US" sz="3200" dirty="0">
                <a:latin typeface="Times New Roman"/>
                <a:cs typeface="Times New Roman"/>
                <a:sym typeface="Times New Roman"/>
              </a:rPr>
              <a:t>.</a:t>
            </a:r>
          </a:p>
          <a:p>
            <a:pPr marL="577850" marR="0" lvl="0" indent="-457200" algn="l" rtl="0">
              <a:lnSpc>
                <a:spcPct val="150000"/>
              </a:lnSpc>
              <a:spcBef>
                <a:spcPts val="0"/>
              </a:spcBef>
              <a:spcAft>
                <a:spcPts val="0"/>
              </a:spcAft>
              <a:buClr>
                <a:schemeClr val="tx1"/>
              </a:buClr>
              <a:buSzPts val="1700"/>
              <a:buFont typeface="Wingdings" panose="05000000000000000000" pitchFamily="2" charset="2"/>
              <a:buChar char="v"/>
            </a:pPr>
            <a:r>
              <a:rPr lang="en-US" sz="3200" dirty="0">
                <a:latin typeface="Times New Roman"/>
                <a:cs typeface="Times New Roman"/>
                <a:sym typeface="Times New Roman"/>
              </a:rPr>
              <a:t>Total number of comments on all posts are </a:t>
            </a:r>
            <a:r>
              <a:rPr lang="en-US" sz="3200" b="1" dirty="0">
                <a:latin typeface="Times New Roman"/>
                <a:cs typeface="Times New Roman"/>
                <a:sym typeface="Times New Roman"/>
              </a:rPr>
              <a:t>7488</a:t>
            </a:r>
            <a:r>
              <a:rPr lang="en-US" sz="3200" dirty="0">
                <a:latin typeface="Times New Roman"/>
                <a:cs typeface="Times New Roman"/>
                <a:sym typeface="Times New Roman"/>
              </a:rPr>
              <a:t>.</a:t>
            </a:r>
          </a:p>
        </p:txBody>
      </p:sp>
      <p:sp>
        <p:nvSpPr>
          <p:cNvPr id="23" name="TextBox 4">
            <a:extLst>
              <a:ext uri="{FF2B5EF4-FFF2-40B4-BE49-F238E27FC236}">
                <a16:creationId xmlns:a16="http://schemas.microsoft.com/office/drawing/2014/main" id="{7F15286E-B2E0-1CAB-2153-A8D2C3EEB9DC}"/>
              </a:ext>
            </a:extLst>
          </p:cNvPr>
          <p:cNvSpPr txBox="1"/>
          <p:nvPr/>
        </p:nvSpPr>
        <p:spPr>
          <a:xfrm>
            <a:off x="228600" y="398108"/>
            <a:ext cx="7286753" cy="1102866"/>
          </a:xfrm>
          <a:prstGeom prst="rect">
            <a:avLst/>
          </a:prstGeom>
        </p:spPr>
        <p:txBody>
          <a:bodyPr lIns="0" tIns="0" rIns="0" bIns="0" rtlCol="0" anchor="t">
            <a:spAutoFit/>
          </a:bodyPr>
          <a:lstStyle/>
          <a:p>
            <a:pPr marL="0" lvl="0" indent="0" algn="r">
              <a:lnSpc>
                <a:spcPts val="8640"/>
              </a:lnSpc>
              <a:spcBef>
                <a:spcPct val="0"/>
              </a:spcBef>
            </a:pPr>
            <a:r>
              <a:rPr lang="en-US" sz="7200" u="sng" spc="-254" dirty="0">
                <a:solidFill>
                  <a:schemeClr val="tx2">
                    <a:lumMod val="75000"/>
                  </a:schemeClr>
                </a:solidFill>
                <a:latin typeface="Aharoni" panose="02010803020104030203" pitchFamily="2" charset="-79"/>
                <a:cs typeface="Aharoni" panose="02010803020104030203" pitchFamily="2" charset="-79"/>
                <a:sym typeface="Lilita One"/>
              </a:rPr>
              <a:t>Data Overview</a:t>
            </a:r>
          </a:p>
        </p:txBody>
      </p:sp>
      <p:sp>
        <p:nvSpPr>
          <p:cNvPr id="7" name="Freeform 10">
            <a:extLst>
              <a:ext uri="{FF2B5EF4-FFF2-40B4-BE49-F238E27FC236}">
                <a16:creationId xmlns:a16="http://schemas.microsoft.com/office/drawing/2014/main" id="{60FA1485-1047-CD02-1687-603EC743CF72}"/>
              </a:ext>
            </a:extLst>
          </p:cNvPr>
          <p:cNvSpPr/>
          <p:nvPr/>
        </p:nvSpPr>
        <p:spPr>
          <a:xfrm>
            <a:off x="15849600" y="8953500"/>
            <a:ext cx="2169823" cy="1171704"/>
          </a:xfrm>
          <a:custGeom>
            <a:avLst/>
            <a:gdLst/>
            <a:ahLst/>
            <a:cxnLst/>
            <a:rect l="l" t="t" r="r" b="b"/>
            <a:pathLst>
              <a:path w="2169823" h="1171704">
                <a:moveTo>
                  <a:pt x="0" y="0"/>
                </a:moveTo>
                <a:lnTo>
                  <a:pt x="2169823" y="0"/>
                </a:lnTo>
                <a:lnTo>
                  <a:pt x="2169823" y="1171705"/>
                </a:lnTo>
                <a:lnTo>
                  <a:pt x="0" y="11717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28227466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61601B20-5890-24D0-3B34-F8618B1C61FA}"/>
              </a:ext>
            </a:extLst>
          </p:cNvPr>
          <p:cNvGrpSpPr/>
          <p:nvPr/>
        </p:nvGrpSpPr>
        <p:grpSpPr>
          <a:xfrm>
            <a:off x="898871" y="1662866"/>
            <a:ext cx="8245130" cy="2071110"/>
            <a:chOff x="63283" y="-190497"/>
            <a:chExt cx="11680602" cy="2761479"/>
          </a:xfrm>
        </p:grpSpPr>
        <p:grpSp>
          <p:nvGrpSpPr>
            <p:cNvPr id="3" name="Group 5">
              <a:extLst>
                <a:ext uri="{FF2B5EF4-FFF2-40B4-BE49-F238E27FC236}">
                  <a16:creationId xmlns:a16="http://schemas.microsoft.com/office/drawing/2014/main" id="{B9095124-A2EB-C1F8-81F3-EAA4830123AA}"/>
                </a:ext>
              </a:extLst>
            </p:cNvPr>
            <p:cNvGrpSpPr/>
            <p:nvPr/>
          </p:nvGrpSpPr>
          <p:grpSpPr>
            <a:xfrm>
              <a:off x="304802" y="-190497"/>
              <a:ext cx="11439083" cy="1250742"/>
              <a:chOff x="-74375" y="-37629"/>
              <a:chExt cx="2259572" cy="247060"/>
            </a:xfrm>
          </p:grpSpPr>
          <p:sp>
            <p:nvSpPr>
              <p:cNvPr id="5" name="Freeform 6">
                <a:extLst>
                  <a:ext uri="{FF2B5EF4-FFF2-40B4-BE49-F238E27FC236}">
                    <a16:creationId xmlns:a16="http://schemas.microsoft.com/office/drawing/2014/main" id="{6361E916-B205-42C6-9BDE-2BF8BAC8D482}"/>
                  </a:ext>
                </a:extLst>
              </p:cNvPr>
              <p:cNvSpPr/>
              <p:nvPr/>
            </p:nvSpPr>
            <p:spPr>
              <a:xfrm>
                <a:off x="0" y="0"/>
                <a:ext cx="812800" cy="177294"/>
              </a:xfrm>
              <a:custGeom>
                <a:avLst/>
                <a:gdLst/>
                <a:ahLst/>
                <a:cxnLst/>
                <a:rect l="l" t="t" r="r" b="b"/>
                <a:pathLst>
                  <a:path w="812800" h="177294">
                    <a:moveTo>
                      <a:pt x="0" y="0"/>
                    </a:moveTo>
                    <a:lnTo>
                      <a:pt x="812800" y="0"/>
                    </a:lnTo>
                    <a:lnTo>
                      <a:pt x="812800" y="177294"/>
                    </a:lnTo>
                    <a:lnTo>
                      <a:pt x="0" y="177294"/>
                    </a:lnTo>
                    <a:close/>
                  </a:path>
                </a:pathLst>
              </a:custGeom>
              <a:solidFill>
                <a:srgbClr val="000000">
                  <a:alpha val="0"/>
                </a:srgbClr>
              </a:solidFill>
            </p:spPr>
          </p:sp>
          <p:sp>
            <p:nvSpPr>
              <p:cNvPr id="6" name="TextBox 7">
                <a:extLst>
                  <a:ext uri="{FF2B5EF4-FFF2-40B4-BE49-F238E27FC236}">
                    <a16:creationId xmlns:a16="http://schemas.microsoft.com/office/drawing/2014/main" id="{BFD8DD31-2A9E-14AA-DD8A-1CB471081A90}"/>
                  </a:ext>
                </a:extLst>
              </p:cNvPr>
              <p:cNvSpPr txBox="1"/>
              <p:nvPr/>
            </p:nvSpPr>
            <p:spPr>
              <a:xfrm>
                <a:off x="-74375" y="-37629"/>
                <a:ext cx="2259572" cy="247060"/>
              </a:xfrm>
              <a:prstGeom prst="rect">
                <a:avLst/>
              </a:prstGeom>
            </p:spPr>
            <p:txBody>
              <a:bodyPr lIns="50800" tIns="50800" rIns="50800" bIns="50800" rtlCol="0" anchor="ctr"/>
              <a:lstStyle/>
              <a:p>
                <a:pPr>
                  <a:lnSpc>
                    <a:spcPts val="4200"/>
                  </a:lnSpc>
                  <a:spcBef>
                    <a:spcPct val="0"/>
                  </a:spcBef>
                </a:pPr>
                <a:r>
                  <a:rPr lang="en-US" sz="2800" b="1" u="sng" dirty="0">
                    <a:latin typeface="Times New Roman"/>
                    <a:cs typeface="Times New Roman"/>
                    <a:sym typeface="Lilita One"/>
                  </a:rPr>
                  <a:t>1.Understanding Problem Statement</a:t>
                </a:r>
              </a:p>
            </p:txBody>
          </p:sp>
        </p:grpSp>
        <p:sp>
          <p:nvSpPr>
            <p:cNvPr id="4" name="TextBox 8">
              <a:extLst>
                <a:ext uri="{FF2B5EF4-FFF2-40B4-BE49-F238E27FC236}">
                  <a16:creationId xmlns:a16="http://schemas.microsoft.com/office/drawing/2014/main" id="{8DCF4519-FB29-47B1-D160-578C5656A493}"/>
                </a:ext>
              </a:extLst>
            </p:cNvPr>
            <p:cNvSpPr txBox="1"/>
            <p:nvPr/>
          </p:nvSpPr>
          <p:spPr>
            <a:xfrm>
              <a:off x="63283" y="863933"/>
              <a:ext cx="6652050" cy="1707049"/>
            </a:xfrm>
            <a:prstGeom prst="rect">
              <a:avLst/>
            </a:prstGeom>
          </p:spPr>
          <p:txBody>
            <a:bodyPr lIns="0" tIns="0" rIns="0" bIns="0" rtlCol="0" anchor="t">
              <a:spAutoFit/>
            </a:bodyPr>
            <a:lstStyle/>
            <a:p>
              <a:pPr marL="259080" lvl="1" algn="l">
                <a:lnSpc>
                  <a:spcPts val="3359"/>
                </a:lnSpc>
                <a:spcBef>
                  <a:spcPct val="0"/>
                </a:spcBef>
              </a:pPr>
              <a:r>
                <a:rPr lang="en-US" sz="2400" dirty="0">
                  <a:latin typeface="Times New Roman"/>
                  <a:cs typeface="Times New Roman"/>
                </a:rPr>
                <a:t>Identifying the key questions ,the goals of the analysis, and the data available to address them.</a:t>
              </a:r>
              <a:endParaRPr lang="en-US" sz="2400" dirty="0">
                <a:latin typeface="Times New Roman"/>
                <a:cs typeface="Times New Roman"/>
                <a:sym typeface="Kollektif"/>
              </a:endParaRPr>
            </a:p>
          </p:txBody>
        </p:sp>
      </p:grpSp>
      <p:grpSp>
        <p:nvGrpSpPr>
          <p:cNvPr id="7" name="Group 4">
            <a:extLst>
              <a:ext uri="{FF2B5EF4-FFF2-40B4-BE49-F238E27FC236}">
                <a16:creationId xmlns:a16="http://schemas.microsoft.com/office/drawing/2014/main" id="{496E8CA6-82E4-5AE7-8F7C-3C9B011C9164}"/>
              </a:ext>
            </a:extLst>
          </p:cNvPr>
          <p:cNvGrpSpPr/>
          <p:nvPr/>
        </p:nvGrpSpPr>
        <p:grpSpPr>
          <a:xfrm>
            <a:off x="866131" y="4590848"/>
            <a:ext cx="6252558" cy="1719476"/>
            <a:chOff x="-884567" y="-69118"/>
            <a:chExt cx="8336743" cy="1694359"/>
          </a:xfrm>
        </p:grpSpPr>
        <p:grpSp>
          <p:nvGrpSpPr>
            <p:cNvPr id="8" name="Group 5">
              <a:extLst>
                <a:ext uri="{FF2B5EF4-FFF2-40B4-BE49-F238E27FC236}">
                  <a16:creationId xmlns:a16="http://schemas.microsoft.com/office/drawing/2014/main" id="{2507D2EA-712F-3E90-4A51-330481F5EC53}"/>
                </a:ext>
              </a:extLst>
            </p:cNvPr>
            <p:cNvGrpSpPr/>
            <p:nvPr/>
          </p:nvGrpSpPr>
          <p:grpSpPr>
            <a:xfrm>
              <a:off x="-565280" y="-69118"/>
              <a:ext cx="8017456" cy="993992"/>
              <a:chOff x="-246243" y="-13653"/>
              <a:chExt cx="1583695" cy="196344"/>
            </a:xfrm>
          </p:grpSpPr>
          <p:sp>
            <p:nvSpPr>
              <p:cNvPr id="10" name="Freeform 6">
                <a:extLst>
                  <a:ext uri="{FF2B5EF4-FFF2-40B4-BE49-F238E27FC236}">
                    <a16:creationId xmlns:a16="http://schemas.microsoft.com/office/drawing/2014/main" id="{434518DB-A20E-8058-7F82-AE4D49D9F5F5}"/>
                  </a:ext>
                </a:extLst>
              </p:cNvPr>
              <p:cNvSpPr/>
              <p:nvPr/>
            </p:nvSpPr>
            <p:spPr>
              <a:xfrm>
                <a:off x="0" y="0"/>
                <a:ext cx="812800" cy="177294"/>
              </a:xfrm>
              <a:custGeom>
                <a:avLst/>
                <a:gdLst/>
                <a:ahLst/>
                <a:cxnLst/>
                <a:rect l="l" t="t" r="r" b="b"/>
                <a:pathLst>
                  <a:path w="812800" h="177294">
                    <a:moveTo>
                      <a:pt x="0" y="0"/>
                    </a:moveTo>
                    <a:lnTo>
                      <a:pt x="812800" y="0"/>
                    </a:lnTo>
                    <a:lnTo>
                      <a:pt x="812800" y="177294"/>
                    </a:lnTo>
                    <a:lnTo>
                      <a:pt x="0" y="177294"/>
                    </a:lnTo>
                    <a:close/>
                  </a:path>
                </a:pathLst>
              </a:custGeom>
              <a:solidFill>
                <a:srgbClr val="000000">
                  <a:alpha val="0"/>
                </a:srgbClr>
              </a:solidFill>
            </p:spPr>
          </p:sp>
          <p:sp>
            <p:nvSpPr>
              <p:cNvPr id="11" name="TextBox 7">
                <a:extLst>
                  <a:ext uri="{FF2B5EF4-FFF2-40B4-BE49-F238E27FC236}">
                    <a16:creationId xmlns:a16="http://schemas.microsoft.com/office/drawing/2014/main" id="{5FD5F22D-1D41-670C-ECAE-C33BDC8AFDD8}"/>
                  </a:ext>
                </a:extLst>
              </p:cNvPr>
              <p:cNvSpPr txBox="1"/>
              <p:nvPr/>
            </p:nvSpPr>
            <p:spPr>
              <a:xfrm>
                <a:off x="-246243" y="-13653"/>
                <a:ext cx="1583695" cy="196344"/>
              </a:xfrm>
              <a:prstGeom prst="rect">
                <a:avLst/>
              </a:prstGeom>
            </p:spPr>
            <p:txBody>
              <a:bodyPr lIns="50800" tIns="50800" rIns="50800" bIns="50800" rtlCol="0" anchor="ctr"/>
              <a:lstStyle/>
              <a:p>
                <a:pPr lvl="0" indent="0">
                  <a:lnSpc>
                    <a:spcPts val="4200"/>
                  </a:lnSpc>
                  <a:spcBef>
                    <a:spcPct val="0"/>
                  </a:spcBef>
                </a:pPr>
                <a:r>
                  <a:rPr lang="en-US" sz="2800" b="1" u="sng" dirty="0">
                    <a:latin typeface="Times New Roman"/>
                    <a:cs typeface="Times New Roman"/>
                    <a:sym typeface="Lilita One"/>
                  </a:rPr>
                  <a:t>2.Data Cleaning and Validation</a:t>
                </a:r>
              </a:p>
            </p:txBody>
          </p:sp>
        </p:grpSp>
        <p:sp>
          <p:nvSpPr>
            <p:cNvPr id="9" name="TextBox 8">
              <a:extLst>
                <a:ext uri="{FF2B5EF4-FFF2-40B4-BE49-F238E27FC236}">
                  <a16:creationId xmlns:a16="http://schemas.microsoft.com/office/drawing/2014/main" id="{2D9ED0F5-3794-29BB-9071-22C2C484ED8F}"/>
                </a:ext>
              </a:extLst>
            </p:cNvPr>
            <p:cNvSpPr txBox="1"/>
            <p:nvPr/>
          </p:nvSpPr>
          <p:spPr>
            <a:xfrm>
              <a:off x="-884567" y="793304"/>
              <a:ext cx="6919552" cy="831937"/>
            </a:xfrm>
            <a:prstGeom prst="rect">
              <a:avLst/>
            </a:prstGeom>
          </p:spPr>
          <p:txBody>
            <a:bodyPr wrap="square" lIns="0" tIns="0" rIns="0" bIns="0" rtlCol="0" anchor="t">
              <a:spAutoFit/>
            </a:bodyPr>
            <a:lstStyle/>
            <a:p>
              <a:pPr marL="259080" lvl="1">
                <a:lnSpc>
                  <a:spcPts val="3359"/>
                </a:lnSpc>
                <a:spcBef>
                  <a:spcPct val="0"/>
                </a:spcBef>
              </a:pPr>
              <a:r>
                <a:rPr lang="en-US" sz="2400" dirty="0">
                  <a:latin typeface="Times New Roman"/>
                  <a:cs typeface="Times New Roman"/>
                  <a:sym typeface="Kollektif"/>
                </a:rPr>
                <a:t>Checked and removed duplicates in the data sets also treated null values.</a:t>
              </a:r>
            </a:p>
          </p:txBody>
        </p:sp>
      </p:grpSp>
      <p:grpSp>
        <p:nvGrpSpPr>
          <p:cNvPr id="12" name="Group 9">
            <a:extLst>
              <a:ext uri="{FF2B5EF4-FFF2-40B4-BE49-F238E27FC236}">
                <a16:creationId xmlns:a16="http://schemas.microsoft.com/office/drawing/2014/main" id="{F53721B0-3EC1-FC2E-38DC-FB9080390E5F}"/>
              </a:ext>
            </a:extLst>
          </p:cNvPr>
          <p:cNvGrpSpPr/>
          <p:nvPr/>
        </p:nvGrpSpPr>
        <p:grpSpPr>
          <a:xfrm>
            <a:off x="936971" y="7253008"/>
            <a:ext cx="5719148" cy="1944345"/>
            <a:chOff x="-341332" y="-16524"/>
            <a:chExt cx="7625531" cy="2592458"/>
          </a:xfrm>
        </p:grpSpPr>
        <p:grpSp>
          <p:nvGrpSpPr>
            <p:cNvPr id="13" name="Group 10">
              <a:extLst>
                <a:ext uri="{FF2B5EF4-FFF2-40B4-BE49-F238E27FC236}">
                  <a16:creationId xmlns:a16="http://schemas.microsoft.com/office/drawing/2014/main" id="{9615EC52-9ED2-EAB8-C09C-0149F6E14A92}"/>
                </a:ext>
              </a:extLst>
            </p:cNvPr>
            <p:cNvGrpSpPr/>
            <p:nvPr/>
          </p:nvGrpSpPr>
          <p:grpSpPr>
            <a:xfrm>
              <a:off x="-22045" y="-16524"/>
              <a:ext cx="4358508" cy="993992"/>
              <a:chOff x="-126514" y="-3264"/>
              <a:chExt cx="860940" cy="196344"/>
            </a:xfrm>
          </p:grpSpPr>
          <p:sp>
            <p:nvSpPr>
              <p:cNvPr id="15" name="Freeform 11">
                <a:extLst>
                  <a:ext uri="{FF2B5EF4-FFF2-40B4-BE49-F238E27FC236}">
                    <a16:creationId xmlns:a16="http://schemas.microsoft.com/office/drawing/2014/main" id="{9FD0DD49-787A-B4B4-7CC4-D9DBF9F99D68}"/>
                  </a:ext>
                </a:extLst>
              </p:cNvPr>
              <p:cNvSpPr/>
              <p:nvPr/>
            </p:nvSpPr>
            <p:spPr>
              <a:xfrm>
                <a:off x="-78374" y="-3264"/>
                <a:ext cx="812800" cy="177294"/>
              </a:xfrm>
              <a:custGeom>
                <a:avLst/>
                <a:gdLst/>
                <a:ahLst/>
                <a:cxnLst/>
                <a:rect l="l" t="t" r="r" b="b"/>
                <a:pathLst>
                  <a:path w="812800" h="177294">
                    <a:moveTo>
                      <a:pt x="0" y="0"/>
                    </a:moveTo>
                    <a:lnTo>
                      <a:pt x="812800" y="0"/>
                    </a:lnTo>
                    <a:lnTo>
                      <a:pt x="812800" y="177294"/>
                    </a:lnTo>
                    <a:lnTo>
                      <a:pt x="0" y="177294"/>
                    </a:lnTo>
                    <a:close/>
                  </a:path>
                </a:pathLst>
              </a:custGeom>
              <a:solidFill>
                <a:srgbClr val="000000">
                  <a:alpha val="0"/>
                </a:srgbClr>
              </a:solidFill>
              <a:ln cap="sq">
                <a:noFill/>
                <a:prstDash val="solid"/>
                <a:miter/>
              </a:ln>
            </p:spPr>
          </p:sp>
          <p:sp>
            <p:nvSpPr>
              <p:cNvPr id="16" name="TextBox 12">
                <a:extLst>
                  <a:ext uri="{FF2B5EF4-FFF2-40B4-BE49-F238E27FC236}">
                    <a16:creationId xmlns:a16="http://schemas.microsoft.com/office/drawing/2014/main" id="{AD1F5B83-7E54-BA24-436B-F506BFD5C1AF}"/>
                  </a:ext>
                </a:extLst>
              </p:cNvPr>
              <p:cNvSpPr txBox="1"/>
              <p:nvPr/>
            </p:nvSpPr>
            <p:spPr>
              <a:xfrm>
                <a:off x="-126514" y="-3264"/>
                <a:ext cx="812800" cy="196344"/>
              </a:xfrm>
              <a:prstGeom prst="rect">
                <a:avLst/>
              </a:prstGeom>
            </p:spPr>
            <p:txBody>
              <a:bodyPr lIns="50800" tIns="50800" rIns="50800" bIns="50800" rtlCol="0" anchor="ctr"/>
              <a:lstStyle/>
              <a:p>
                <a:pPr marL="0" lvl="0" indent="0" algn="l">
                  <a:lnSpc>
                    <a:spcPts val="4200"/>
                  </a:lnSpc>
                  <a:spcBef>
                    <a:spcPct val="0"/>
                  </a:spcBef>
                </a:pPr>
                <a:r>
                  <a:rPr lang="en-US" sz="2800" b="1" u="sng" dirty="0">
                    <a:latin typeface="Times New Roman"/>
                    <a:cs typeface="Times New Roman"/>
                    <a:sym typeface="Lilita One"/>
                  </a:rPr>
                  <a:t>3.Analysis</a:t>
                </a:r>
              </a:p>
            </p:txBody>
          </p:sp>
        </p:grpSp>
        <p:sp>
          <p:nvSpPr>
            <p:cNvPr id="14" name="TextBox 13">
              <a:extLst>
                <a:ext uri="{FF2B5EF4-FFF2-40B4-BE49-F238E27FC236}">
                  <a16:creationId xmlns:a16="http://schemas.microsoft.com/office/drawing/2014/main" id="{35D145EF-729D-DE34-455A-E1821DDFDA28}"/>
                </a:ext>
              </a:extLst>
            </p:cNvPr>
            <p:cNvSpPr txBox="1"/>
            <p:nvPr/>
          </p:nvSpPr>
          <p:spPr>
            <a:xfrm>
              <a:off x="-341332" y="881026"/>
              <a:ext cx="7625531" cy="1694908"/>
            </a:xfrm>
            <a:prstGeom prst="rect">
              <a:avLst/>
            </a:prstGeom>
          </p:spPr>
          <p:txBody>
            <a:bodyPr lIns="0" tIns="0" rIns="0" bIns="0" rtlCol="0" anchor="t">
              <a:spAutoFit/>
            </a:bodyPr>
            <a:lstStyle/>
            <a:p>
              <a:pPr marL="259080" lvl="1">
                <a:lnSpc>
                  <a:spcPts val="3359"/>
                </a:lnSpc>
                <a:spcBef>
                  <a:spcPct val="0"/>
                </a:spcBef>
              </a:pPr>
              <a:r>
                <a:rPr lang="en-US" sz="2400" dirty="0">
                  <a:latin typeface="Times New Roman"/>
                  <a:cs typeface="Times New Roman"/>
                  <a:sym typeface="Kollektif"/>
                </a:rPr>
                <a:t>Utilized SQL functions like CTE ,Aggregate</a:t>
              </a:r>
            </a:p>
            <a:p>
              <a:pPr marL="259080" lvl="1">
                <a:lnSpc>
                  <a:spcPts val="3359"/>
                </a:lnSpc>
                <a:spcBef>
                  <a:spcPct val="0"/>
                </a:spcBef>
              </a:pPr>
              <a:r>
                <a:rPr lang="en-US" sz="2400" dirty="0">
                  <a:latin typeface="Times New Roman"/>
                  <a:cs typeface="Times New Roman"/>
                  <a:sym typeface="Kollektif"/>
                </a:rPr>
                <a:t>Functions , Subqueries , Group by clause,</a:t>
              </a:r>
            </a:p>
            <a:p>
              <a:pPr marL="259080" lvl="1">
                <a:lnSpc>
                  <a:spcPts val="3359"/>
                </a:lnSpc>
                <a:spcBef>
                  <a:spcPct val="0"/>
                </a:spcBef>
              </a:pPr>
              <a:r>
                <a:rPr lang="en-US" sz="2400" dirty="0">
                  <a:latin typeface="Times New Roman"/>
                  <a:cs typeface="Times New Roman"/>
                  <a:sym typeface="Kollektif"/>
                </a:rPr>
                <a:t>Rank functions and etc. for analysis.</a:t>
              </a:r>
            </a:p>
          </p:txBody>
        </p:sp>
      </p:grpSp>
      <p:sp>
        <p:nvSpPr>
          <p:cNvPr id="17" name="TextBox 4">
            <a:extLst>
              <a:ext uri="{FF2B5EF4-FFF2-40B4-BE49-F238E27FC236}">
                <a16:creationId xmlns:a16="http://schemas.microsoft.com/office/drawing/2014/main" id="{3FE3CE7D-54EE-3912-8432-DC5324A1E9D9}"/>
              </a:ext>
            </a:extLst>
          </p:cNvPr>
          <p:cNvSpPr txBox="1"/>
          <p:nvPr/>
        </p:nvSpPr>
        <p:spPr>
          <a:xfrm>
            <a:off x="6441231" y="333841"/>
            <a:ext cx="4114800" cy="1102866"/>
          </a:xfrm>
          <a:prstGeom prst="rect">
            <a:avLst/>
          </a:prstGeom>
        </p:spPr>
        <p:txBody>
          <a:bodyPr wrap="square" lIns="0" tIns="0" rIns="0" bIns="0" rtlCol="0" anchor="t">
            <a:spAutoFit/>
          </a:bodyPr>
          <a:lstStyle/>
          <a:p>
            <a:pPr algn="r">
              <a:lnSpc>
                <a:spcPts val="8640"/>
              </a:lnSpc>
              <a:spcBef>
                <a:spcPct val="0"/>
              </a:spcBef>
            </a:pPr>
            <a:r>
              <a:rPr lang="en-US" sz="7200" u="sng" spc="-254" dirty="0">
                <a:solidFill>
                  <a:schemeClr val="tx2">
                    <a:lumMod val="75000"/>
                  </a:schemeClr>
                </a:solidFill>
                <a:latin typeface="Aharoni" panose="02010803020104030203" pitchFamily="2" charset="-79"/>
                <a:cs typeface="Aharoni" panose="02010803020104030203" pitchFamily="2" charset="-79"/>
                <a:sym typeface="Lilita One"/>
              </a:rPr>
              <a:t>Approach</a:t>
            </a:r>
          </a:p>
        </p:txBody>
      </p:sp>
      <p:grpSp>
        <p:nvGrpSpPr>
          <p:cNvPr id="18" name="Group 4">
            <a:extLst>
              <a:ext uri="{FF2B5EF4-FFF2-40B4-BE49-F238E27FC236}">
                <a16:creationId xmlns:a16="http://schemas.microsoft.com/office/drawing/2014/main" id="{A867FCEC-7D18-F7CA-3E9D-7FAEB6AAEF49}"/>
              </a:ext>
            </a:extLst>
          </p:cNvPr>
          <p:cNvGrpSpPr/>
          <p:nvPr/>
        </p:nvGrpSpPr>
        <p:grpSpPr>
          <a:xfrm>
            <a:off x="10754100" y="1538307"/>
            <a:ext cx="6816162" cy="2507126"/>
            <a:chOff x="63283" y="-190497"/>
            <a:chExt cx="9656230" cy="3342834"/>
          </a:xfrm>
        </p:grpSpPr>
        <p:grpSp>
          <p:nvGrpSpPr>
            <p:cNvPr id="19" name="Group 5">
              <a:extLst>
                <a:ext uri="{FF2B5EF4-FFF2-40B4-BE49-F238E27FC236}">
                  <a16:creationId xmlns:a16="http://schemas.microsoft.com/office/drawing/2014/main" id="{7D1F8ADB-E363-610A-3856-7F107420BCA7}"/>
                </a:ext>
              </a:extLst>
            </p:cNvPr>
            <p:cNvGrpSpPr/>
            <p:nvPr/>
          </p:nvGrpSpPr>
          <p:grpSpPr>
            <a:xfrm>
              <a:off x="304802" y="-190497"/>
              <a:ext cx="9414711" cy="1250742"/>
              <a:chOff x="-74375" y="-37629"/>
              <a:chExt cx="1859696" cy="247060"/>
            </a:xfrm>
          </p:grpSpPr>
          <p:sp>
            <p:nvSpPr>
              <p:cNvPr id="21" name="Freeform 6">
                <a:extLst>
                  <a:ext uri="{FF2B5EF4-FFF2-40B4-BE49-F238E27FC236}">
                    <a16:creationId xmlns:a16="http://schemas.microsoft.com/office/drawing/2014/main" id="{6AF8A1A4-DFDC-F2BE-E33F-CD1F24570A75}"/>
                  </a:ext>
                </a:extLst>
              </p:cNvPr>
              <p:cNvSpPr/>
              <p:nvPr/>
            </p:nvSpPr>
            <p:spPr>
              <a:xfrm>
                <a:off x="0" y="0"/>
                <a:ext cx="812800" cy="177294"/>
              </a:xfrm>
              <a:custGeom>
                <a:avLst/>
                <a:gdLst/>
                <a:ahLst/>
                <a:cxnLst/>
                <a:rect l="l" t="t" r="r" b="b"/>
                <a:pathLst>
                  <a:path w="812800" h="177294">
                    <a:moveTo>
                      <a:pt x="0" y="0"/>
                    </a:moveTo>
                    <a:lnTo>
                      <a:pt x="812800" y="0"/>
                    </a:lnTo>
                    <a:lnTo>
                      <a:pt x="812800" y="177294"/>
                    </a:lnTo>
                    <a:lnTo>
                      <a:pt x="0" y="177294"/>
                    </a:lnTo>
                    <a:close/>
                  </a:path>
                </a:pathLst>
              </a:custGeom>
              <a:solidFill>
                <a:srgbClr val="000000">
                  <a:alpha val="0"/>
                </a:srgbClr>
              </a:solidFill>
            </p:spPr>
          </p:sp>
          <p:sp>
            <p:nvSpPr>
              <p:cNvPr id="22" name="TextBox 7">
                <a:extLst>
                  <a:ext uri="{FF2B5EF4-FFF2-40B4-BE49-F238E27FC236}">
                    <a16:creationId xmlns:a16="http://schemas.microsoft.com/office/drawing/2014/main" id="{95FF943F-EC62-8E66-8BB3-8E1398332C76}"/>
                  </a:ext>
                </a:extLst>
              </p:cNvPr>
              <p:cNvSpPr txBox="1"/>
              <p:nvPr/>
            </p:nvSpPr>
            <p:spPr>
              <a:xfrm>
                <a:off x="-74375" y="-37629"/>
                <a:ext cx="1859696" cy="247060"/>
              </a:xfrm>
              <a:prstGeom prst="rect">
                <a:avLst/>
              </a:prstGeom>
            </p:spPr>
            <p:txBody>
              <a:bodyPr lIns="50800" tIns="50800" rIns="50800" bIns="50800" rtlCol="0" anchor="ctr"/>
              <a:lstStyle/>
              <a:p>
                <a:pPr marL="0" lvl="0" indent="0" algn="l">
                  <a:lnSpc>
                    <a:spcPts val="4200"/>
                  </a:lnSpc>
                  <a:spcBef>
                    <a:spcPct val="0"/>
                  </a:spcBef>
                </a:pPr>
                <a:r>
                  <a:rPr lang="en-US" sz="2800" b="1" u="sng" dirty="0">
                    <a:latin typeface="Times New Roman"/>
                    <a:cs typeface="Times New Roman"/>
                    <a:sym typeface="Lilita One"/>
                  </a:rPr>
                  <a:t>4.Data Visualization</a:t>
                </a:r>
              </a:p>
            </p:txBody>
          </p:sp>
        </p:grpSp>
        <p:sp>
          <p:nvSpPr>
            <p:cNvPr id="20" name="TextBox 8">
              <a:extLst>
                <a:ext uri="{FF2B5EF4-FFF2-40B4-BE49-F238E27FC236}">
                  <a16:creationId xmlns:a16="http://schemas.microsoft.com/office/drawing/2014/main" id="{3D4642BB-DA88-36CE-AFE6-2A855B36B901}"/>
                </a:ext>
              </a:extLst>
            </p:cNvPr>
            <p:cNvSpPr txBox="1"/>
            <p:nvPr/>
          </p:nvSpPr>
          <p:spPr>
            <a:xfrm>
              <a:off x="63283" y="863933"/>
              <a:ext cx="9088124" cy="2288404"/>
            </a:xfrm>
            <a:prstGeom prst="rect">
              <a:avLst/>
            </a:prstGeom>
          </p:spPr>
          <p:txBody>
            <a:bodyPr wrap="square" lIns="0" tIns="0" rIns="0" bIns="0" rtlCol="0" anchor="t">
              <a:spAutoFit/>
            </a:bodyPr>
            <a:lstStyle/>
            <a:p>
              <a:pPr marL="259080" lvl="1" algn="l">
                <a:lnSpc>
                  <a:spcPts val="3359"/>
                </a:lnSpc>
                <a:spcBef>
                  <a:spcPct val="0"/>
                </a:spcBef>
              </a:pPr>
              <a:r>
                <a:rPr lang="en-US" sz="2400" dirty="0">
                  <a:latin typeface="Times New Roman"/>
                  <a:cs typeface="Times New Roman"/>
                </a:rPr>
                <a:t>Visualized key metrics such as total posts, likes, and comments Created charts and graphs to rank users based on engagement rates and to highlight the most influential hashtags</a:t>
              </a:r>
              <a:r>
                <a:rPr lang="en-US" sz="2400" dirty="0"/>
                <a:t>.</a:t>
              </a:r>
              <a:endParaRPr lang="en-US" sz="2400" u="none" dirty="0">
                <a:solidFill>
                  <a:srgbClr val="000000"/>
                </a:solidFill>
                <a:latin typeface="Kollektif"/>
                <a:ea typeface="Kollektif"/>
                <a:cs typeface="Kollektif"/>
                <a:sym typeface="Kollektif"/>
              </a:endParaRPr>
            </a:p>
          </p:txBody>
        </p:sp>
      </p:grpSp>
      <p:grpSp>
        <p:nvGrpSpPr>
          <p:cNvPr id="23" name="Group 4">
            <a:extLst>
              <a:ext uri="{FF2B5EF4-FFF2-40B4-BE49-F238E27FC236}">
                <a16:creationId xmlns:a16="http://schemas.microsoft.com/office/drawing/2014/main" id="{C6ADA5A8-475D-BEC0-FFFC-E3A3BDC992DB}"/>
              </a:ext>
            </a:extLst>
          </p:cNvPr>
          <p:cNvGrpSpPr/>
          <p:nvPr/>
        </p:nvGrpSpPr>
        <p:grpSpPr>
          <a:xfrm>
            <a:off x="10716000" y="4575380"/>
            <a:ext cx="6478646" cy="1719476"/>
            <a:chOff x="-884567" y="-69118"/>
            <a:chExt cx="8638194" cy="1694359"/>
          </a:xfrm>
        </p:grpSpPr>
        <p:grpSp>
          <p:nvGrpSpPr>
            <p:cNvPr id="24" name="Group 5">
              <a:extLst>
                <a:ext uri="{FF2B5EF4-FFF2-40B4-BE49-F238E27FC236}">
                  <a16:creationId xmlns:a16="http://schemas.microsoft.com/office/drawing/2014/main" id="{D4CAF6EC-8484-DA2F-D374-7A29AB9DACD5}"/>
                </a:ext>
              </a:extLst>
            </p:cNvPr>
            <p:cNvGrpSpPr/>
            <p:nvPr/>
          </p:nvGrpSpPr>
          <p:grpSpPr>
            <a:xfrm>
              <a:off x="-565280" y="-69118"/>
              <a:ext cx="8017456" cy="993992"/>
              <a:chOff x="-246243" y="-13653"/>
              <a:chExt cx="1583695" cy="196344"/>
            </a:xfrm>
          </p:grpSpPr>
          <p:sp>
            <p:nvSpPr>
              <p:cNvPr id="26" name="Freeform 6">
                <a:extLst>
                  <a:ext uri="{FF2B5EF4-FFF2-40B4-BE49-F238E27FC236}">
                    <a16:creationId xmlns:a16="http://schemas.microsoft.com/office/drawing/2014/main" id="{AA431FCC-31DB-7825-D9DF-A9DB5D450647}"/>
                  </a:ext>
                </a:extLst>
              </p:cNvPr>
              <p:cNvSpPr/>
              <p:nvPr/>
            </p:nvSpPr>
            <p:spPr>
              <a:xfrm>
                <a:off x="0" y="0"/>
                <a:ext cx="812800" cy="177294"/>
              </a:xfrm>
              <a:custGeom>
                <a:avLst/>
                <a:gdLst/>
                <a:ahLst/>
                <a:cxnLst/>
                <a:rect l="l" t="t" r="r" b="b"/>
                <a:pathLst>
                  <a:path w="812800" h="177294">
                    <a:moveTo>
                      <a:pt x="0" y="0"/>
                    </a:moveTo>
                    <a:lnTo>
                      <a:pt x="812800" y="0"/>
                    </a:lnTo>
                    <a:lnTo>
                      <a:pt x="812800" y="177294"/>
                    </a:lnTo>
                    <a:lnTo>
                      <a:pt x="0" y="177294"/>
                    </a:lnTo>
                    <a:close/>
                  </a:path>
                </a:pathLst>
              </a:custGeom>
              <a:solidFill>
                <a:srgbClr val="000000">
                  <a:alpha val="0"/>
                </a:srgbClr>
              </a:solidFill>
            </p:spPr>
          </p:sp>
          <p:sp>
            <p:nvSpPr>
              <p:cNvPr id="27" name="TextBox 7">
                <a:extLst>
                  <a:ext uri="{FF2B5EF4-FFF2-40B4-BE49-F238E27FC236}">
                    <a16:creationId xmlns:a16="http://schemas.microsoft.com/office/drawing/2014/main" id="{34255241-1757-AB7D-44AE-7BD3B586A986}"/>
                  </a:ext>
                </a:extLst>
              </p:cNvPr>
              <p:cNvSpPr txBox="1"/>
              <p:nvPr/>
            </p:nvSpPr>
            <p:spPr>
              <a:xfrm>
                <a:off x="-246243" y="-13653"/>
                <a:ext cx="1583695" cy="196344"/>
              </a:xfrm>
              <a:prstGeom prst="rect">
                <a:avLst/>
              </a:prstGeom>
            </p:spPr>
            <p:txBody>
              <a:bodyPr lIns="50800" tIns="50800" rIns="50800" bIns="50800" rtlCol="0" anchor="ctr"/>
              <a:lstStyle/>
              <a:p>
                <a:pPr>
                  <a:lnSpc>
                    <a:spcPts val="4200"/>
                  </a:lnSpc>
                  <a:spcBef>
                    <a:spcPct val="0"/>
                  </a:spcBef>
                </a:pPr>
                <a:r>
                  <a:rPr lang="en-US" sz="2800" b="1" u="sng" dirty="0">
                    <a:sym typeface="Lilita One"/>
                  </a:rPr>
                  <a:t>5</a:t>
                </a:r>
                <a:r>
                  <a:rPr lang="en-US" sz="2800" b="1" u="sng" dirty="0">
                    <a:latin typeface="Times New Roman"/>
                    <a:cs typeface="Times New Roman"/>
                    <a:sym typeface="Lilita One"/>
                  </a:rPr>
                  <a:t>.Stagegy Making</a:t>
                </a:r>
              </a:p>
            </p:txBody>
          </p:sp>
        </p:grpSp>
        <p:sp>
          <p:nvSpPr>
            <p:cNvPr id="25" name="TextBox 24">
              <a:extLst>
                <a:ext uri="{FF2B5EF4-FFF2-40B4-BE49-F238E27FC236}">
                  <a16:creationId xmlns:a16="http://schemas.microsoft.com/office/drawing/2014/main" id="{37B9F9B0-77C2-B9E9-B40A-7ABD6DBC18BD}"/>
                </a:ext>
              </a:extLst>
            </p:cNvPr>
            <p:cNvSpPr txBox="1"/>
            <p:nvPr/>
          </p:nvSpPr>
          <p:spPr>
            <a:xfrm>
              <a:off x="-884567" y="793304"/>
              <a:ext cx="8638194" cy="831937"/>
            </a:xfrm>
            <a:prstGeom prst="rect">
              <a:avLst/>
            </a:prstGeom>
          </p:spPr>
          <p:txBody>
            <a:bodyPr wrap="square" lIns="0" tIns="0" rIns="0" bIns="0" rtlCol="0" anchor="t">
              <a:spAutoFit/>
            </a:bodyPr>
            <a:lstStyle/>
            <a:p>
              <a:pPr marL="259080" lvl="1">
                <a:lnSpc>
                  <a:spcPts val="3359"/>
                </a:lnSpc>
                <a:spcBef>
                  <a:spcPct val="0"/>
                </a:spcBef>
              </a:pPr>
              <a:r>
                <a:rPr lang="en-US" sz="2400" dirty="0">
                  <a:latin typeface="Times New Roman"/>
                  <a:cs typeface="Times New Roman"/>
                  <a:sym typeface="Kollektif"/>
                </a:rPr>
                <a:t>Prepared plans and strategies for increasing user retention and increasing engagement activities.</a:t>
              </a:r>
            </a:p>
          </p:txBody>
        </p:sp>
      </p:grpSp>
      <p:grpSp>
        <p:nvGrpSpPr>
          <p:cNvPr id="28" name="Group 4">
            <a:extLst>
              <a:ext uri="{FF2B5EF4-FFF2-40B4-BE49-F238E27FC236}">
                <a16:creationId xmlns:a16="http://schemas.microsoft.com/office/drawing/2014/main" id="{382A4AE2-853D-1800-8292-B7A718F06F7D}"/>
              </a:ext>
            </a:extLst>
          </p:cNvPr>
          <p:cNvGrpSpPr/>
          <p:nvPr/>
        </p:nvGrpSpPr>
        <p:grpSpPr>
          <a:xfrm>
            <a:off x="10754100" y="7486982"/>
            <a:ext cx="6478646" cy="1719476"/>
            <a:chOff x="-884567" y="-69118"/>
            <a:chExt cx="8638194" cy="1694359"/>
          </a:xfrm>
        </p:grpSpPr>
        <p:grpSp>
          <p:nvGrpSpPr>
            <p:cNvPr id="29" name="Group 5">
              <a:extLst>
                <a:ext uri="{FF2B5EF4-FFF2-40B4-BE49-F238E27FC236}">
                  <a16:creationId xmlns:a16="http://schemas.microsoft.com/office/drawing/2014/main" id="{CA3689F7-D1C6-2462-E433-501C748EEB76}"/>
                </a:ext>
              </a:extLst>
            </p:cNvPr>
            <p:cNvGrpSpPr/>
            <p:nvPr/>
          </p:nvGrpSpPr>
          <p:grpSpPr>
            <a:xfrm>
              <a:off x="-565280" y="-69118"/>
              <a:ext cx="8017456" cy="993992"/>
              <a:chOff x="-246243" y="-13653"/>
              <a:chExt cx="1583695" cy="196344"/>
            </a:xfrm>
          </p:grpSpPr>
          <p:sp>
            <p:nvSpPr>
              <p:cNvPr id="31" name="Freeform 6">
                <a:extLst>
                  <a:ext uri="{FF2B5EF4-FFF2-40B4-BE49-F238E27FC236}">
                    <a16:creationId xmlns:a16="http://schemas.microsoft.com/office/drawing/2014/main" id="{39ED149E-0F09-5648-706C-6708D93D77BD}"/>
                  </a:ext>
                </a:extLst>
              </p:cNvPr>
              <p:cNvSpPr/>
              <p:nvPr/>
            </p:nvSpPr>
            <p:spPr>
              <a:xfrm>
                <a:off x="0" y="0"/>
                <a:ext cx="812800" cy="177294"/>
              </a:xfrm>
              <a:custGeom>
                <a:avLst/>
                <a:gdLst/>
                <a:ahLst/>
                <a:cxnLst/>
                <a:rect l="l" t="t" r="r" b="b"/>
                <a:pathLst>
                  <a:path w="812800" h="177294">
                    <a:moveTo>
                      <a:pt x="0" y="0"/>
                    </a:moveTo>
                    <a:lnTo>
                      <a:pt x="812800" y="0"/>
                    </a:lnTo>
                    <a:lnTo>
                      <a:pt x="812800" y="177294"/>
                    </a:lnTo>
                    <a:lnTo>
                      <a:pt x="0" y="177294"/>
                    </a:lnTo>
                    <a:close/>
                  </a:path>
                </a:pathLst>
              </a:custGeom>
              <a:solidFill>
                <a:srgbClr val="000000">
                  <a:alpha val="0"/>
                </a:srgbClr>
              </a:solidFill>
            </p:spPr>
          </p:sp>
          <p:sp>
            <p:nvSpPr>
              <p:cNvPr id="32" name="TextBox 7">
                <a:extLst>
                  <a:ext uri="{FF2B5EF4-FFF2-40B4-BE49-F238E27FC236}">
                    <a16:creationId xmlns:a16="http://schemas.microsoft.com/office/drawing/2014/main" id="{D0EA9A1C-755D-E779-9767-A1043E228F8D}"/>
                  </a:ext>
                </a:extLst>
              </p:cNvPr>
              <p:cNvSpPr txBox="1"/>
              <p:nvPr/>
            </p:nvSpPr>
            <p:spPr>
              <a:xfrm>
                <a:off x="-246243" y="-13653"/>
                <a:ext cx="1583695" cy="196344"/>
              </a:xfrm>
              <a:prstGeom prst="rect">
                <a:avLst/>
              </a:prstGeom>
            </p:spPr>
            <p:txBody>
              <a:bodyPr lIns="50800" tIns="50800" rIns="50800" bIns="50800" rtlCol="0" anchor="ctr"/>
              <a:lstStyle/>
              <a:p>
                <a:pPr lvl="0" indent="0">
                  <a:lnSpc>
                    <a:spcPts val="4200"/>
                  </a:lnSpc>
                  <a:spcBef>
                    <a:spcPct val="0"/>
                  </a:spcBef>
                </a:pPr>
                <a:r>
                  <a:rPr lang="en-US" sz="2800" b="1" u="sng" dirty="0">
                    <a:latin typeface="Times New Roman"/>
                    <a:cs typeface="Times New Roman"/>
                    <a:sym typeface="Lilita One"/>
                  </a:rPr>
                  <a:t>6.Implementation</a:t>
                </a:r>
              </a:p>
            </p:txBody>
          </p:sp>
        </p:grpSp>
        <p:sp>
          <p:nvSpPr>
            <p:cNvPr id="30" name="TextBox 29">
              <a:extLst>
                <a:ext uri="{FF2B5EF4-FFF2-40B4-BE49-F238E27FC236}">
                  <a16:creationId xmlns:a16="http://schemas.microsoft.com/office/drawing/2014/main" id="{A72FB69A-215D-BB7B-FC81-27AEAF450346}"/>
                </a:ext>
              </a:extLst>
            </p:cNvPr>
            <p:cNvSpPr txBox="1"/>
            <p:nvPr/>
          </p:nvSpPr>
          <p:spPr>
            <a:xfrm>
              <a:off x="-884567" y="793304"/>
              <a:ext cx="8638194" cy="831937"/>
            </a:xfrm>
            <a:prstGeom prst="rect">
              <a:avLst/>
            </a:prstGeom>
          </p:spPr>
          <p:txBody>
            <a:bodyPr wrap="square" lIns="0" tIns="0" rIns="0" bIns="0" rtlCol="0" anchor="t">
              <a:spAutoFit/>
            </a:bodyPr>
            <a:lstStyle/>
            <a:p>
              <a:pPr marL="259080" lvl="1">
                <a:lnSpc>
                  <a:spcPts val="3359"/>
                </a:lnSpc>
                <a:spcBef>
                  <a:spcPct val="0"/>
                </a:spcBef>
              </a:pPr>
              <a:r>
                <a:rPr lang="en-US" sz="2400" dirty="0">
                  <a:latin typeface="Times New Roman"/>
                  <a:cs typeface="Times New Roman"/>
                  <a:sym typeface="Kollektif"/>
                </a:rPr>
                <a:t>Implementation of the plans and strategy are also discussed for </a:t>
              </a:r>
              <a:r>
                <a:rPr lang="en-US" sz="2400" dirty="0" err="1">
                  <a:latin typeface="Times New Roman"/>
                  <a:cs typeface="Times New Roman"/>
                  <a:sym typeface="Kollektif"/>
                </a:rPr>
                <a:t>optimised</a:t>
              </a:r>
              <a:r>
                <a:rPr lang="en-US" sz="2400" dirty="0">
                  <a:latin typeface="Times New Roman"/>
                  <a:cs typeface="Times New Roman"/>
                  <a:sym typeface="Kollektif"/>
                </a:rPr>
                <a:t> and better results.</a:t>
              </a:r>
            </a:p>
          </p:txBody>
        </p:sp>
      </p:grpSp>
      <p:sp>
        <p:nvSpPr>
          <p:cNvPr id="34" name="Freeform 6">
            <a:extLst>
              <a:ext uri="{FF2B5EF4-FFF2-40B4-BE49-F238E27FC236}">
                <a16:creationId xmlns:a16="http://schemas.microsoft.com/office/drawing/2014/main" id="{2BB19140-C773-C6E2-54AD-FA9FB2EA9ABC}"/>
              </a:ext>
            </a:extLst>
          </p:cNvPr>
          <p:cNvSpPr/>
          <p:nvPr/>
        </p:nvSpPr>
        <p:spPr>
          <a:xfrm rot="347263">
            <a:off x="6221813" y="2803085"/>
            <a:ext cx="2961779" cy="2943268"/>
          </a:xfrm>
          <a:custGeom>
            <a:avLst/>
            <a:gdLst/>
            <a:ahLst/>
            <a:cxnLst/>
            <a:rect l="l" t="t" r="r" b="b"/>
            <a:pathLst>
              <a:path w="2961779" h="2943268">
                <a:moveTo>
                  <a:pt x="0" y="0"/>
                </a:moveTo>
                <a:lnTo>
                  <a:pt x="2961779" y="0"/>
                </a:lnTo>
                <a:lnTo>
                  <a:pt x="2961779" y="2943267"/>
                </a:lnTo>
                <a:lnTo>
                  <a:pt x="0" y="2943267"/>
                </a:lnTo>
                <a:lnTo>
                  <a:pt x="0" y="0"/>
                </a:lnTo>
                <a:close/>
              </a:path>
            </a:pathLst>
          </a:custGeom>
          <a:blipFill>
            <a:blip r:embed="rId2"/>
            <a:stretch>
              <a:fillRect/>
            </a:stretch>
          </a:blipFill>
        </p:spPr>
      </p:sp>
      <p:sp>
        <p:nvSpPr>
          <p:cNvPr id="35" name="Freeform 7">
            <a:extLst>
              <a:ext uri="{FF2B5EF4-FFF2-40B4-BE49-F238E27FC236}">
                <a16:creationId xmlns:a16="http://schemas.microsoft.com/office/drawing/2014/main" id="{A222196A-0614-82C0-C0C4-5B3B7E8465F5}"/>
              </a:ext>
            </a:extLst>
          </p:cNvPr>
          <p:cNvSpPr/>
          <p:nvPr/>
        </p:nvSpPr>
        <p:spPr>
          <a:xfrm rot="936072">
            <a:off x="7135338" y="3078451"/>
            <a:ext cx="3882920" cy="4130099"/>
          </a:xfrm>
          <a:custGeom>
            <a:avLst/>
            <a:gdLst/>
            <a:ahLst/>
            <a:cxnLst/>
            <a:rect l="l" t="t" r="r" b="b"/>
            <a:pathLst>
              <a:path w="5526834" h="5697767">
                <a:moveTo>
                  <a:pt x="0" y="0"/>
                </a:moveTo>
                <a:lnTo>
                  <a:pt x="5526834" y="0"/>
                </a:lnTo>
                <a:lnTo>
                  <a:pt x="5526834" y="5697767"/>
                </a:lnTo>
                <a:lnTo>
                  <a:pt x="0" y="5697767"/>
                </a:lnTo>
                <a:lnTo>
                  <a:pt x="0" y="0"/>
                </a:lnTo>
                <a:close/>
              </a:path>
            </a:pathLst>
          </a:custGeom>
          <a:blipFill>
            <a:blip r:embed="rId3"/>
            <a:stretch>
              <a:fillRect/>
            </a:stretch>
          </a:blipFill>
        </p:spPr>
      </p:sp>
    </p:spTree>
    <p:extLst>
      <p:ext uri="{BB962C8B-B14F-4D97-AF65-F5344CB8AC3E}">
        <p14:creationId xmlns:p14="http://schemas.microsoft.com/office/powerpoint/2010/main" val="353351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4BFEF"/>
        </a:solidFill>
        <a:effectLst/>
      </p:bgPr>
    </p:bg>
    <p:spTree>
      <p:nvGrpSpPr>
        <p:cNvPr id="1" name=""/>
        <p:cNvGrpSpPr/>
        <p:nvPr/>
      </p:nvGrpSpPr>
      <p:grpSpPr>
        <a:xfrm>
          <a:off x="0" y="0"/>
          <a:ext cx="0" cy="0"/>
          <a:chOff x="0" y="0"/>
          <a:chExt cx="0" cy="0"/>
        </a:xfrm>
      </p:grpSpPr>
      <p:grpSp>
        <p:nvGrpSpPr>
          <p:cNvPr id="2" name="Group 2"/>
          <p:cNvGrpSpPr/>
          <p:nvPr/>
        </p:nvGrpSpPr>
        <p:grpSpPr>
          <a:xfrm>
            <a:off x="661471" y="3531506"/>
            <a:ext cx="16965058" cy="5818750"/>
            <a:chOff x="0" y="0"/>
            <a:chExt cx="4468163" cy="1532510"/>
          </a:xfrm>
        </p:grpSpPr>
        <p:sp>
          <p:nvSpPr>
            <p:cNvPr id="3" name="Freeform 3"/>
            <p:cNvSpPr/>
            <p:nvPr/>
          </p:nvSpPr>
          <p:spPr>
            <a:xfrm>
              <a:off x="0" y="0"/>
              <a:ext cx="4468163" cy="1532510"/>
            </a:xfrm>
            <a:custGeom>
              <a:avLst/>
              <a:gdLst/>
              <a:ahLst/>
              <a:cxnLst/>
              <a:rect l="l" t="t" r="r" b="b"/>
              <a:pathLst>
                <a:path w="4468163" h="1532510">
                  <a:moveTo>
                    <a:pt x="23274" y="0"/>
                  </a:moveTo>
                  <a:lnTo>
                    <a:pt x="4444890" y="0"/>
                  </a:lnTo>
                  <a:cubicBezTo>
                    <a:pt x="4451062" y="0"/>
                    <a:pt x="4456982" y="2452"/>
                    <a:pt x="4461347" y="6817"/>
                  </a:cubicBezTo>
                  <a:cubicBezTo>
                    <a:pt x="4465711" y="11181"/>
                    <a:pt x="4468163" y="17101"/>
                    <a:pt x="4468163" y="23274"/>
                  </a:cubicBezTo>
                  <a:lnTo>
                    <a:pt x="4468163" y="1509237"/>
                  </a:lnTo>
                  <a:cubicBezTo>
                    <a:pt x="4468163" y="1522090"/>
                    <a:pt x="4457743" y="1532510"/>
                    <a:pt x="4444890" y="1532510"/>
                  </a:cubicBezTo>
                  <a:lnTo>
                    <a:pt x="23274" y="1532510"/>
                  </a:lnTo>
                  <a:cubicBezTo>
                    <a:pt x="10420" y="1532510"/>
                    <a:pt x="0" y="1522090"/>
                    <a:pt x="0" y="1509237"/>
                  </a:cubicBezTo>
                  <a:lnTo>
                    <a:pt x="0" y="23274"/>
                  </a:lnTo>
                  <a:cubicBezTo>
                    <a:pt x="0" y="10420"/>
                    <a:pt x="10420" y="0"/>
                    <a:pt x="23274" y="0"/>
                  </a:cubicBezTo>
                  <a:close/>
                </a:path>
              </a:pathLst>
            </a:custGeom>
            <a:solidFill>
              <a:srgbClr val="FFFFFF"/>
            </a:solidFill>
          </p:spPr>
        </p:sp>
        <p:sp>
          <p:nvSpPr>
            <p:cNvPr id="4" name="TextBox 4"/>
            <p:cNvSpPr txBox="1"/>
            <p:nvPr/>
          </p:nvSpPr>
          <p:spPr>
            <a:xfrm>
              <a:off x="0" y="-38100"/>
              <a:ext cx="4468163" cy="1570610"/>
            </a:xfrm>
            <a:prstGeom prst="rect">
              <a:avLst/>
            </a:prstGeom>
          </p:spPr>
          <p:txBody>
            <a:bodyPr lIns="50800" tIns="50800" rIns="50800" bIns="50800" rtlCol="0" anchor="ctr"/>
            <a:lstStyle/>
            <a:p>
              <a:pPr algn="ctr">
                <a:lnSpc>
                  <a:spcPts val="3120"/>
                </a:lnSpc>
              </a:pPr>
              <a:endParaRPr/>
            </a:p>
          </p:txBody>
        </p:sp>
      </p:grpSp>
      <p:sp>
        <p:nvSpPr>
          <p:cNvPr id="5" name="Freeform 5"/>
          <p:cNvSpPr/>
          <p:nvPr/>
        </p:nvSpPr>
        <p:spPr>
          <a:xfrm rot="2700000">
            <a:off x="15381975" y="-1776086"/>
            <a:ext cx="7361452" cy="7269434"/>
          </a:xfrm>
          <a:custGeom>
            <a:avLst/>
            <a:gdLst/>
            <a:ahLst/>
            <a:cxnLst/>
            <a:rect l="l" t="t" r="r" b="b"/>
            <a:pathLst>
              <a:path w="7361452" h="7269434">
                <a:moveTo>
                  <a:pt x="0" y="0"/>
                </a:moveTo>
                <a:lnTo>
                  <a:pt x="7361453" y="0"/>
                </a:lnTo>
                <a:lnTo>
                  <a:pt x="7361453" y="7269435"/>
                </a:lnTo>
                <a:lnTo>
                  <a:pt x="0" y="7269435"/>
                </a:lnTo>
                <a:lnTo>
                  <a:pt x="0" y="0"/>
                </a:lnTo>
                <a:close/>
              </a:path>
            </a:pathLst>
          </a:custGeom>
          <a:blipFill>
            <a:blip r:embed="rId2"/>
            <a:stretch>
              <a:fillRect/>
            </a:stretch>
          </a:blipFill>
        </p:spPr>
      </p:sp>
      <p:sp>
        <p:nvSpPr>
          <p:cNvPr id="6" name="Freeform 6"/>
          <p:cNvSpPr/>
          <p:nvPr/>
        </p:nvSpPr>
        <p:spPr>
          <a:xfrm rot="-8020872">
            <a:off x="296265" y="81059"/>
            <a:ext cx="3337295" cy="3485425"/>
          </a:xfrm>
          <a:custGeom>
            <a:avLst/>
            <a:gdLst/>
            <a:ahLst/>
            <a:cxnLst/>
            <a:rect l="l" t="t" r="r" b="b"/>
            <a:pathLst>
              <a:path w="3337295" h="3485425">
                <a:moveTo>
                  <a:pt x="0" y="0"/>
                </a:moveTo>
                <a:lnTo>
                  <a:pt x="3337294" y="0"/>
                </a:lnTo>
                <a:lnTo>
                  <a:pt x="3337294" y="3485425"/>
                </a:lnTo>
                <a:lnTo>
                  <a:pt x="0" y="3485425"/>
                </a:lnTo>
                <a:lnTo>
                  <a:pt x="0" y="0"/>
                </a:lnTo>
                <a:close/>
              </a:path>
            </a:pathLst>
          </a:custGeom>
          <a:blipFill>
            <a:blip r:embed="rId3"/>
            <a:stretch>
              <a:fillRect/>
            </a:stretch>
          </a:blipFill>
        </p:spPr>
      </p:sp>
      <p:grpSp>
        <p:nvGrpSpPr>
          <p:cNvPr id="7" name="Group 7"/>
          <p:cNvGrpSpPr/>
          <p:nvPr/>
        </p:nvGrpSpPr>
        <p:grpSpPr>
          <a:xfrm>
            <a:off x="8053878" y="4260637"/>
            <a:ext cx="2180244" cy="2180244"/>
            <a:chOff x="0" y="0"/>
            <a:chExt cx="2906992" cy="2906992"/>
          </a:xfrm>
        </p:grpSpPr>
        <p:sp>
          <p:nvSpPr>
            <p:cNvPr id="8" name="Freeform 8"/>
            <p:cNvSpPr/>
            <p:nvPr/>
          </p:nvSpPr>
          <p:spPr>
            <a:xfrm>
              <a:off x="0" y="0"/>
              <a:ext cx="2906992" cy="2906992"/>
            </a:xfrm>
            <a:custGeom>
              <a:avLst/>
              <a:gdLst/>
              <a:ahLst/>
              <a:cxnLst/>
              <a:rect l="l" t="t" r="r" b="b"/>
              <a:pathLst>
                <a:path w="2906992" h="2906992">
                  <a:moveTo>
                    <a:pt x="0" y="0"/>
                  </a:moveTo>
                  <a:lnTo>
                    <a:pt x="2906992" y="0"/>
                  </a:lnTo>
                  <a:lnTo>
                    <a:pt x="2906992" y="2906992"/>
                  </a:lnTo>
                  <a:lnTo>
                    <a:pt x="0" y="2906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768294" y="768294"/>
              <a:ext cx="1370405" cy="1370405"/>
            </a:xfrm>
            <a:custGeom>
              <a:avLst/>
              <a:gdLst/>
              <a:ahLst/>
              <a:cxnLst/>
              <a:rect l="l" t="t" r="r" b="b"/>
              <a:pathLst>
                <a:path w="1370405" h="1370405">
                  <a:moveTo>
                    <a:pt x="0" y="0"/>
                  </a:moveTo>
                  <a:lnTo>
                    <a:pt x="1370404" y="0"/>
                  </a:lnTo>
                  <a:lnTo>
                    <a:pt x="1370404" y="1370404"/>
                  </a:lnTo>
                  <a:lnTo>
                    <a:pt x="0" y="13704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2" name="TextBox 12"/>
          <p:cNvSpPr txBox="1"/>
          <p:nvPr/>
        </p:nvSpPr>
        <p:spPr>
          <a:xfrm>
            <a:off x="6703148" y="6769494"/>
            <a:ext cx="4881704" cy="538609"/>
          </a:xfrm>
          <a:prstGeom prst="rect">
            <a:avLst/>
          </a:prstGeom>
        </p:spPr>
        <p:txBody>
          <a:bodyPr lIns="0" tIns="0" rIns="0" bIns="0" rtlCol="0" anchor="t">
            <a:spAutoFit/>
          </a:bodyPr>
          <a:lstStyle/>
          <a:p>
            <a:pPr marL="0" lvl="0" indent="0" algn="ctr">
              <a:lnSpc>
                <a:spcPts val="4200"/>
              </a:lnSpc>
              <a:spcBef>
                <a:spcPct val="0"/>
              </a:spcBef>
            </a:pPr>
            <a:r>
              <a:rPr lang="en-US" sz="4000" b="1" u="sng" dirty="0">
                <a:latin typeface="Times New Roman"/>
                <a:cs typeface="Times New Roman"/>
                <a:sym typeface="Lilita One"/>
              </a:rPr>
              <a:t>Comments</a:t>
            </a:r>
          </a:p>
        </p:txBody>
      </p:sp>
      <p:sp>
        <p:nvSpPr>
          <p:cNvPr id="13" name="TextBox 13"/>
          <p:cNvSpPr txBox="1"/>
          <p:nvPr/>
        </p:nvSpPr>
        <p:spPr>
          <a:xfrm>
            <a:off x="4561843" y="1144764"/>
            <a:ext cx="9164314" cy="1267655"/>
          </a:xfrm>
          <a:prstGeom prst="rect">
            <a:avLst/>
          </a:prstGeom>
        </p:spPr>
        <p:txBody>
          <a:bodyPr lIns="0" tIns="0" rIns="0" bIns="0" rtlCol="0" anchor="t">
            <a:spAutoFit/>
          </a:bodyPr>
          <a:lstStyle/>
          <a:p>
            <a:pPr marL="0" lvl="0" indent="0" algn="ctr">
              <a:lnSpc>
                <a:spcPts val="10260"/>
              </a:lnSpc>
              <a:spcBef>
                <a:spcPct val="0"/>
              </a:spcBef>
            </a:pPr>
            <a:r>
              <a:rPr lang="en-US" sz="7200" u="sng" spc="-254" dirty="0">
                <a:solidFill>
                  <a:schemeClr val="tx2">
                    <a:lumMod val="75000"/>
                  </a:schemeClr>
                </a:solidFill>
                <a:latin typeface="Aharoni" panose="02010803020104030203" pitchFamily="2" charset="-79"/>
                <a:cs typeface="Aharoni" panose="02010803020104030203" pitchFamily="2" charset="-79"/>
                <a:sym typeface="Lilita One"/>
              </a:rPr>
              <a:t>Key Metrics</a:t>
            </a:r>
          </a:p>
        </p:txBody>
      </p:sp>
      <p:grpSp>
        <p:nvGrpSpPr>
          <p:cNvPr id="14" name="Group 14"/>
          <p:cNvGrpSpPr/>
          <p:nvPr/>
        </p:nvGrpSpPr>
        <p:grpSpPr>
          <a:xfrm>
            <a:off x="2590668" y="4260637"/>
            <a:ext cx="2180244" cy="2180244"/>
            <a:chOff x="0" y="0"/>
            <a:chExt cx="2906992" cy="2906992"/>
          </a:xfrm>
        </p:grpSpPr>
        <p:sp>
          <p:nvSpPr>
            <p:cNvPr id="15" name="Freeform 15"/>
            <p:cNvSpPr/>
            <p:nvPr/>
          </p:nvSpPr>
          <p:spPr>
            <a:xfrm>
              <a:off x="0" y="0"/>
              <a:ext cx="2906992" cy="2906992"/>
            </a:xfrm>
            <a:custGeom>
              <a:avLst/>
              <a:gdLst/>
              <a:ahLst/>
              <a:cxnLst/>
              <a:rect l="l" t="t" r="r" b="b"/>
              <a:pathLst>
                <a:path w="2906992" h="2906992">
                  <a:moveTo>
                    <a:pt x="0" y="0"/>
                  </a:moveTo>
                  <a:lnTo>
                    <a:pt x="2906992" y="0"/>
                  </a:lnTo>
                  <a:lnTo>
                    <a:pt x="2906992" y="2906992"/>
                  </a:lnTo>
                  <a:lnTo>
                    <a:pt x="0" y="2906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772581" y="872948"/>
              <a:ext cx="1361829" cy="1161096"/>
            </a:xfrm>
            <a:custGeom>
              <a:avLst/>
              <a:gdLst/>
              <a:ahLst/>
              <a:cxnLst/>
              <a:rect l="l" t="t" r="r" b="b"/>
              <a:pathLst>
                <a:path w="1361829" h="1161096">
                  <a:moveTo>
                    <a:pt x="0" y="0"/>
                  </a:moveTo>
                  <a:lnTo>
                    <a:pt x="1361830" y="0"/>
                  </a:lnTo>
                  <a:lnTo>
                    <a:pt x="1361830" y="1161096"/>
                  </a:lnTo>
                  <a:lnTo>
                    <a:pt x="0" y="11610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19" name="TextBox 19"/>
          <p:cNvSpPr txBox="1"/>
          <p:nvPr/>
        </p:nvSpPr>
        <p:spPr>
          <a:xfrm>
            <a:off x="1239938" y="6769494"/>
            <a:ext cx="4881704" cy="538609"/>
          </a:xfrm>
          <a:prstGeom prst="rect">
            <a:avLst/>
          </a:prstGeom>
        </p:spPr>
        <p:txBody>
          <a:bodyPr lIns="0" tIns="0" rIns="0" bIns="0" rtlCol="0" anchor="t">
            <a:spAutoFit/>
          </a:bodyPr>
          <a:lstStyle/>
          <a:p>
            <a:pPr marL="0" lvl="0" indent="0" algn="ctr">
              <a:lnSpc>
                <a:spcPts val="4200"/>
              </a:lnSpc>
              <a:spcBef>
                <a:spcPct val="0"/>
              </a:spcBef>
            </a:pPr>
            <a:r>
              <a:rPr lang="en-US" sz="4000" b="1" u="sng" dirty="0">
                <a:latin typeface="Times New Roman"/>
                <a:cs typeface="Times New Roman"/>
                <a:sym typeface="Lilita One"/>
              </a:rPr>
              <a:t>Likes</a:t>
            </a:r>
          </a:p>
        </p:txBody>
      </p:sp>
      <p:grpSp>
        <p:nvGrpSpPr>
          <p:cNvPr id="20" name="Group 20"/>
          <p:cNvGrpSpPr/>
          <p:nvPr/>
        </p:nvGrpSpPr>
        <p:grpSpPr>
          <a:xfrm>
            <a:off x="13517088" y="4260637"/>
            <a:ext cx="2180244" cy="2180244"/>
            <a:chOff x="0" y="0"/>
            <a:chExt cx="2906992" cy="2906992"/>
          </a:xfrm>
        </p:grpSpPr>
        <p:sp>
          <p:nvSpPr>
            <p:cNvPr id="21" name="Freeform 21"/>
            <p:cNvSpPr/>
            <p:nvPr/>
          </p:nvSpPr>
          <p:spPr>
            <a:xfrm>
              <a:off x="0" y="0"/>
              <a:ext cx="2906992" cy="2906992"/>
            </a:xfrm>
            <a:custGeom>
              <a:avLst/>
              <a:gdLst/>
              <a:ahLst/>
              <a:cxnLst/>
              <a:rect l="l" t="t" r="r" b="b"/>
              <a:pathLst>
                <a:path w="2906992" h="2906992">
                  <a:moveTo>
                    <a:pt x="0" y="0"/>
                  </a:moveTo>
                  <a:lnTo>
                    <a:pt x="2906992" y="0"/>
                  </a:lnTo>
                  <a:lnTo>
                    <a:pt x="2906992" y="2906992"/>
                  </a:lnTo>
                  <a:lnTo>
                    <a:pt x="0" y="2906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a:off x="809545" y="872948"/>
              <a:ext cx="1310422" cy="1110285"/>
            </a:xfrm>
            <a:custGeom>
              <a:avLst/>
              <a:gdLst/>
              <a:ahLst/>
              <a:cxnLst/>
              <a:rect l="l" t="t" r="r" b="b"/>
              <a:pathLst>
                <a:path w="1310422" h="1110285">
                  <a:moveTo>
                    <a:pt x="0" y="0"/>
                  </a:moveTo>
                  <a:lnTo>
                    <a:pt x="1310421" y="0"/>
                  </a:lnTo>
                  <a:lnTo>
                    <a:pt x="1310421" y="1110285"/>
                  </a:lnTo>
                  <a:lnTo>
                    <a:pt x="0" y="11102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5" name="TextBox 25"/>
          <p:cNvSpPr txBox="1"/>
          <p:nvPr/>
        </p:nvSpPr>
        <p:spPr>
          <a:xfrm>
            <a:off x="12166358" y="6769494"/>
            <a:ext cx="4881704" cy="538609"/>
          </a:xfrm>
          <a:prstGeom prst="rect">
            <a:avLst/>
          </a:prstGeom>
        </p:spPr>
        <p:txBody>
          <a:bodyPr lIns="0" tIns="0" rIns="0" bIns="0" rtlCol="0" anchor="t">
            <a:spAutoFit/>
          </a:bodyPr>
          <a:lstStyle/>
          <a:p>
            <a:pPr marL="0" lvl="0" indent="0" algn="ctr">
              <a:lnSpc>
                <a:spcPts val="4200"/>
              </a:lnSpc>
              <a:spcBef>
                <a:spcPct val="0"/>
              </a:spcBef>
            </a:pPr>
            <a:r>
              <a:rPr lang="en-US" sz="4000" b="1" u="sng" dirty="0">
                <a:latin typeface="Times New Roman"/>
                <a:cs typeface="Times New Roman"/>
                <a:sym typeface="Lilita One"/>
              </a:rPr>
              <a:t>Photos</a:t>
            </a:r>
          </a:p>
        </p:txBody>
      </p:sp>
      <p:sp>
        <p:nvSpPr>
          <p:cNvPr id="26" name="TextBox 11"/>
          <p:cNvSpPr txBox="1"/>
          <p:nvPr/>
        </p:nvSpPr>
        <p:spPr>
          <a:xfrm>
            <a:off x="3854352" y="7910644"/>
            <a:ext cx="10579296" cy="776944"/>
          </a:xfrm>
          <a:prstGeom prst="rect">
            <a:avLst/>
          </a:prstGeom>
        </p:spPr>
        <p:txBody>
          <a:bodyPr wrap="square" lIns="0" tIns="0" rIns="0" bIns="0" rtlCol="0" anchor="t">
            <a:spAutoFit/>
          </a:bodyPr>
          <a:lstStyle/>
          <a:p>
            <a:pPr algn="ctr">
              <a:lnSpc>
                <a:spcPts val="3120"/>
              </a:lnSpc>
            </a:pPr>
            <a:r>
              <a:rPr lang="en-US" sz="2400" dirty="0">
                <a:latin typeface="Times New Roman"/>
                <a:cs typeface="Times New Roman"/>
                <a:sym typeface="Kollektif"/>
              </a:rPr>
              <a:t>With the help of these metrics we can find the engagement rate of the users and categories them based on that. It  help to implement strategies to solve  problems.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474</TotalTime>
  <Words>1520</Words>
  <Application>Microsoft Office PowerPoint</Application>
  <PresentationFormat>Custom</PresentationFormat>
  <Paragraphs>190</Paragraphs>
  <Slides>21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Kollektif</vt:lpstr>
      <vt:lpstr>Gill Sans MT</vt:lpstr>
      <vt:lpstr>Aharoni</vt:lpstr>
      <vt:lpstr>Berlin Sans FB</vt:lpstr>
      <vt:lpstr>Wingdings</vt:lpstr>
      <vt:lpstr>Times New Roman</vt:lpstr>
      <vt:lpstr>Harlow Solid Italic</vt:lpstr>
      <vt:lpstr>Cambria</vt:lpstr>
      <vt:lpstr>Lilita One</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Pink Blue and Yellow Purple Cute 3D Social Media Marketing Presentation</dc:title>
  <dc:creator>Bhushan Dhawas</dc:creator>
  <cp:lastModifiedBy>Bhushan Dhawas</cp:lastModifiedBy>
  <cp:revision>5</cp:revision>
  <dcterms:created xsi:type="dcterms:W3CDTF">2006-08-16T00:00:00Z</dcterms:created>
  <dcterms:modified xsi:type="dcterms:W3CDTF">2024-11-20T15:17:08Z</dcterms:modified>
  <dc:identifier>DAGWRYWYkZM</dc:identifier>
</cp:coreProperties>
</file>